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3" r:id="rId3"/>
    <p:sldId id="266" r:id="rId4"/>
    <p:sldId id="257" r:id="rId5"/>
    <p:sldId id="258" r:id="rId6"/>
    <p:sldId id="264" r:id="rId7"/>
    <p:sldId id="260" r:id="rId8"/>
    <p:sldId id="265" r:id="rId9"/>
    <p:sldId id="261" r:id="rId10"/>
    <p:sldId id="262"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ED50874-2206-4709-9056-C88FE736B6C2}" type="datetimeFigureOut">
              <a:rPr lang="en-US" smtClean="0"/>
              <a:t>10/16/2013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5C39433-0DCE-4EF0-8BDA-8CD41FFDC820}"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D50874-2206-4709-9056-C88FE736B6C2}" type="datetimeFigureOut">
              <a:rPr lang="en-US" smtClean="0"/>
              <a:t>10/16/2013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C39433-0DCE-4EF0-8BDA-8CD41FFDC820}" type="slidenum">
              <a:rPr lang="en-US" smtClean="0"/>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D50874-2206-4709-9056-C88FE736B6C2}" type="datetimeFigureOut">
              <a:rPr lang="en-US" smtClean="0"/>
              <a:t>10/16/2013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C39433-0DCE-4EF0-8BDA-8CD41FFDC820}" type="slidenum">
              <a:rPr lang="en-US" smtClean="0"/>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D50874-2206-4709-9056-C88FE736B6C2}" type="datetimeFigureOut">
              <a:rPr lang="en-US" smtClean="0"/>
              <a:t>10/16/2013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C39433-0DCE-4EF0-8BDA-8CD41FFDC820}" type="slidenum">
              <a:rPr lang="en-US" smtClean="0"/>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ED50874-2206-4709-9056-C88FE736B6C2}" type="datetimeFigureOut">
              <a:rPr lang="en-US" smtClean="0"/>
              <a:t>10/16/2013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C39433-0DCE-4EF0-8BDA-8CD41FFDC820}"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D50874-2206-4709-9056-C88FE736B6C2}" type="datetimeFigureOut">
              <a:rPr lang="en-US" smtClean="0"/>
              <a:t>10/16/2013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C39433-0DCE-4EF0-8BDA-8CD41FFDC820}" type="slidenum">
              <a:rPr lang="en-US" smtClean="0"/>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ED50874-2206-4709-9056-C88FE736B6C2}" type="datetimeFigureOut">
              <a:rPr lang="en-US" smtClean="0"/>
              <a:t>10/16/2013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5C39433-0DCE-4EF0-8BDA-8CD41FFDC820}" type="slidenum">
              <a:rPr lang="en-US" smtClean="0"/>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ED50874-2206-4709-9056-C88FE736B6C2}" type="datetimeFigureOut">
              <a:rPr lang="en-US" smtClean="0"/>
              <a:t>10/16/2013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5C39433-0DCE-4EF0-8BDA-8CD41FFDC820}" type="slidenum">
              <a:rPr lang="en-US" smtClean="0"/>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ED50874-2206-4709-9056-C88FE736B6C2}" type="datetimeFigureOut">
              <a:rPr lang="en-US" smtClean="0"/>
              <a:t>10/16/2013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5C39433-0DCE-4EF0-8BDA-8CD41FFDC820}"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D50874-2206-4709-9056-C88FE736B6C2}" type="datetimeFigureOut">
              <a:rPr lang="en-US" smtClean="0"/>
              <a:t>10/16/2013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C39433-0DCE-4EF0-8BDA-8CD41FFDC820}" type="slidenum">
              <a:rPr lang="en-US" smtClean="0"/>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ED50874-2206-4709-9056-C88FE736B6C2}" type="datetimeFigureOut">
              <a:rPr lang="en-US" smtClean="0"/>
              <a:t>10/16/2013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C39433-0DCE-4EF0-8BDA-8CD41FFDC820}"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ED50874-2206-4709-9056-C88FE736B6C2}" type="datetimeFigureOut">
              <a:rPr lang="en-US" smtClean="0"/>
              <a:t>10/16/2013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5C39433-0DCE-4EF0-8BDA-8CD41FFDC820}"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zoom/>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everyculture.com/wc/Norway-to-Russia/Quechua.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438400"/>
            <a:ext cx="7406640" cy="1472184"/>
          </a:xfrm>
        </p:spPr>
        <p:txBody>
          <a:bodyPr>
            <a:normAutofit/>
          </a:bodyPr>
          <a:lstStyle/>
          <a:p>
            <a:r>
              <a:rPr lang="en-US" sz="7200" dirty="0" smtClean="0">
                <a:solidFill>
                  <a:srgbClr val="FF0000"/>
                </a:solidFill>
                <a:latin typeface="Aharoni" pitchFamily="2" charset="-79"/>
                <a:cs typeface="Aharoni" pitchFamily="2" charset="-79"/>
              </a:rPr>
              <a:t>QUECHUAS</a:t>
            </a:r>
            <a:endParaRPr lang="en-US" sz="7200" dirty="0">
              <a:solidFill>
                <a:srgbClr val="FF0000"/>
              </a:solidFill>
              <a:latin typeface="Aharoni" pitchFamily="2" charset="-79"/>
              <a:cs typeface="Aharoni" pitchFamily="2" charset="-79"/>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944562"/>
          </a:xfrm>
        </p:spPr>
        <p:txBody>
          <a:bodyPr>
            <a:normAutofit/>
          </a:bodyPr>
          <a:lstStyle/>
          <a:p>
            <a:r>
              <a:rPr lang="en-US" dirty="0" smtClean="0"/>
              <a:t>Clothing:</a:t>
            </a:r>
            <a:endParaRPr lang="en-US" dirty="0"/>
          </a:p>
        </p:txBody>
      </p:sp>
      <p:sp>
        <p:nvSpPr>
          <p:cNvPr id="3" name="Content Placeholder 2"/>
          <p:cNvSpPr>
            <a:spLocks noGrp="1"/>
          </p:cNvSpPr>
          <p:nvPr>
            <p:ph idx="1"/>
          </p:nvPr>
        </p:nvSpPr>
        <p:spPr>
          <a:xfrm>
            <a:off x="914400" y="1066800"/>
            <a:ext cx="8229600" cy="5410200"/>
          </a:xfrm>
        </p:spPr>
        <p:txBody>
          <a:bodyPr>
            <a:noAutofit/>
          </a:bodyPr>
          <a:lstStyle/>
          <a:p>
            <a:pPr fontAlgn="base"/>
            <a:r>
              <a:rPr lang="en-US" sz="2400" b="1" dirty="0" err="1" smtClean="0">
                <a:solidFill>
                  <a:srgbClr val="FF0000"/>
                </a:solidFill>
              </a:rPr>
              <a:t>K’eperina</a:t>
            </a:r>
            <a:r>
              <a:rPr lang="en-US" sz="2400" b="1" dirty="0" smtClean="0">
                <a:solidFill>
                  <a:srgbClr val="FF0000"/>
                </a:solidFill>
              </a:rPr>
              <a:t> </a:t>
            </a:r>
            <a:r>
              <a:rPr lang="en-US" sz="1900" b="1" dirty="0" smtClean="0">
                <a:solidFill>
                  <a:srgbClr val="FF0000"/>
                </a:solidFill>
              </a:rPr>
              <a:t>- a large rectangular cloth worn over the back and knotted at the front. Used to  carry children, small animals, and goods.</a:t>
            </a:r>
          </a:p>
          <a:p>
            <a:pPr fontAlgn="base"/>
            <a:r>
              <a:rPr lang="en-US" sz="2400" b="1" dirty="0" err="1" smtClean="0">
                <a:solidFill>
                  <a:srgbClr val="FF0000"/>
                </a:solidFill>
              </a:rPr>
              <a:t>Juyuna</a:t>
            </a:r>
            <a:r>
              <a:rPr lang="en-US" sz="1900" b="1" dirty="0" smtClean="0">
                <a:solidFill>
                  <a:srgbClr val="FF0000"/>
                </a:solidFill>
              </a:rPr>
              <a:t> – a wool jacket decorated with buttons.  Under it, women use a tight-fitting synthetic sweater, usually in bright shades of yellow, pink, and green.</a:t>
            </a:r>
          </a:p>
          <a:p>
            <a:pPr fontAlgn="base"/>
            <a:r>
              <a:rPr lang="en-US" sz="2400" b="1" dirty="0" err="1" smtClean="0">
                <a:solidFill>
                  <a:srgbClr val="FF0000"/>
                </a:solidFill>
              </a:rPr>
              <a:t>Polleras</a:t>
            </a:r>
            <a:r>
              <a:rPr lang="en-US" sz="2400" b="1" dirty="0" smtClean="0">
                <a:solidFill>
                  <a:srgbClr val="FF0000"/>
                </a:solidFill>
              </a:rPr>
              <a:t> </a:t>
            </a:r>
            <a:r>
              <a:rPr lang="en-US" sz="1900" b="1" dirty="0" smtClean="0">
                <a:solidFill>
                  <a:srgbClr val="FF0000"/>
                </a:solidFill>
              </a:rPr>
              <a:t>– dark colored skirts adorned with colorful details made from hand-woven wool cloth called </a:t>
            </a:r>
            <a:r>
              <a:rPr lang="en-US" sz="1900" b="1" i="1" dirty="0" err="1" smtClean="0">
                <a:solidFill>
                  <a:srgbClr val="FF0000"/>
                </a:solidFill>
              </a:rPr>
              <a:t>bayeta</a:t>
            </a:r>
            <a:r>
              <a:rPr lang="en-US" sz="1900" b="1" dirty="0" smtClean="0">
                <a:solidFill>
                  <a:srgbClr val="FF0000"/>
                </a:solidFill>
              </a:rPr>
              <a:t>. Women may wear 3 or 4 skirts in layers.</a:t>
            </a:r>
          </a:p>
          <a:p>
            <a:pPr fontAlgn="base"/>
            <a:r>
              <a:rPr lang="en-US" sz="2400" b="1" dirty="0" err="1" smtClean="0">
                <a:solidFill>
                  <a:srgbClr val="FF0000"/>
                </a:solidFill>
              </a:rPr>
              <a:t>Monteras</a:t>
            </a:r>
            <a:r>
              <a:rPr lang="en-US" sz="2400" b="1" dirty="0" smtClean="0">
                <a:solidFill>
                  <a:srgbClr val="FF0000"/>
                </a:solidFill>
              </a:rPr>
              <a:t> </a:t>
            </a:r>
            <a:r>
              <a:rPr lang="en-US" sz="1900" b="1" dirty="0" smtClean="0">
                <a:solidFill>
                  <a:srgbClr val="FF0000"/>
                </a:solidFill>
              </a:rPr>
              <a:t>– traditional hats.  They vary drastically throughout the tribes and communities in the Andes. Hats are secured with delicately woven </a:t>
            </a:r>
            <a:r>
              <a:rPr lang="en-US" sz="1900" b="1" i="1" dirty="0" err="1" smtClean="0">
                <a:solidFill>
                  <a:srgbClr val="FF0000"/>
                </a:solidFill>
              </a:rPr>
              <a:t>sanq’apa</a:t>
            </a:r>
            <a:r>
              <a:rPr lang="en-US" sz="1900" b="1" dirty="0" smtClean="0">
                <a:solidFill>
                  <a:srgbClr val="FF0000"/>
                </a:solidFill>
              </a:rPr>
              <a:t> straps adorned with white beads.</a:t>
            </a:r>
          </a:p>
          <a:p>
            <a:pPr fontAlgn="base"/>
            <a:r>
              <a:rPr lang="en-US" sz="2400" b="1" dirty="0" err="1" smtClean="0">
                <a:solidFill>
                  <a:srgbClr val="FF0000"/>
                </a:solidFill>
              </a:rPr>
              <a:t>Unkuña</a:t>
            </a:r>
            <a:r>
              <a:rPr lang="en-US" sz="2400" b="1" dirty="0" smtClean="0">
                <a:solidFill>
                  <a:srgbClr val="FF0000"/>
                </a:solidFill>
              </a:rPr>
              <a:t> </a:t>
            </a:r>
            <a:r>
              <a:rPr lang="en-US" sz="1900" b="1" dirty="0" smtClean="0">
                <a:solidFill>
                  <a:srgbClr val="FF0000"/>
                </a:solidFill>
              </a:rPr>
              <a:t>– a small rectangular cloth that is used for carrying snacks such as corn or coca.</a:t>
            </a:r>
          </a:p>
          <a:p>
            <a:pPr fontAlgn="base"/>
            <a:r>
              <a:rPr lang="en-US" sz="2400" b="1" dirty="0" err="1" smtClean="0">
                <a:solidFill>
                  <a:srgbClr val="FF0000"/>
                </a:solidFill>
              </a:rPr>
              <a:t>Ojotas</a:t>
            </a:r>
            <a:r>
              <a:rPr lang="en-US" sz="2400" b="1" dirty="0" smtClean="0">
                <a:solidFill>
                  <a:srgbClr val="FF0000"/>
                </a:solidFill>
              </a:rPr>
              <a:t> </a:t>
            </a:r>
            <a:r>
              <a:rPr lang="en-US" sz="1900" b="1" dirty="0" smtClean="0">
                <a:solidFill>
                  <a:srgbClr val="FF0000"/>
                </a:solidFill>
              </a:rPr>
              <a:t>– sandals made from recycled truck tires.</a:t>
            </a:r>
          </a:p>
          <a:p>
            <a:endParaRPr lang="en-US" sz="1900" b="1" dirty="0">
              <a:solidFill>
                <a:srgbClr val="FF000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057400"/>
            <a:ext cx="6629400" cy="2971800"/>
          </a:xfrm>
        </p:spPr>
        <p:txBody>
          <a:bodyPr>
            <a:normAutofit fontScale="85000" lnSpcReduction="10000"/>
          </a:bodyPr>
          <a:lstStyle/>
          <a:p>
            <a:pPr>
              <a:buNone/>
            </a:pPr>
            <a:r>
              <a:rPr lang="en-US" sz="13700" dirty="0" smtClean="0">
                <a:solidFill>
                  <a:srgbClr val="FF0000"/>
                </a:solidFill>
              </a:rPr>
              <a:t>GRACIAS</a:t>
            </a:r>
            <a:r>
              <a:rPr lang="en-US" sz="9600" dirty="0" smtClean="0">
                <a:solidFill>
                  <a:srgbClr val="FF0000"/>
                </a:solidFill>
              </a:rPr>
              <a:t> </a:t>
            </a:r>
            <a:endParaRPr lang="en-US" sz="9600" dirty="0">
              <a:solidFill>
                <a:srgbClr val="FF0000"/>
              </a:solidFill>
            </a:endParaRPr>
          </a:p>
        </p:txBody>
      </p:sp>
      <p:sp>
        <p:nvSpPr>
          <p:cNvPr id="4" name="TextBox 3"/>
          <p:cNvSpPr txBox="1"/>
          <p:nvPr/>
        </p:nvSpPr>
        <p:spPr>
          <a:xfrm>
            <a:off x="4419600" y="4417874"/>
            <a:ext cx="4724400" cy="1754326"/>
          </a:xfrm>
          <a:prstGeom prst="rect">
            <a:avLst/>
          </a:prstGeom>
          <a:noFill/>
        </p:spPr>
        <p:txBody>
          <a:bodyPr wrap="square" rtlCol="0">
            <a:spAutoFit/>
          </a:bodyPr>
          <a:lstStyle/>
          <a:p>
            <a:r>
              <a:rPr lang="en-US" sz="3600" u="sng" dirty="0" smtClean="0">
                <a:solidFill>
                  <a:schemeClr val="accent5">
                    <a:lumMod val="75000"/>
                  </a:schemeClr>
                </a:solidFill>
                <a:latin typeface="Leelawadee" pitchFamily="34" charset="-34"/>
                <a:cs typeface="Leelawadee" pitchFamily="34" charset="-34"/>
              </a:rPr>
              <a:t>Presented by: </a:t>
            </a:r>
          </a:p>
          <a:p>
            <a:r>
              <a:rPr lang="en-US" sz="3600" b="1" dirty="0">
                <a:solidFill>
                  <a:schemeClr val="accent5">
                    <a:lumMod val="75000"/>
                  </a:schemeClr>
                </a:solidFill>
                <a:latin typeface="Leelawadee" pitchFamily="34" charset="-34"/>
                <a:cs typeface="Leelawadee" pitchFamily="34" charset="-34"/>
              </a:rPr>
              <a:t> </a:t>
            </a:r>
            <a:r>
              <a:rPr lang="en-US" sz="3600" b="1" dirty="0" smtClean="0">
                <a:solidFill>
                  <a:schemeClr val="accent5">
                    <a:lumMod val="75000"/>
                  </a:schemeClr>
                </a:solidFill>
                <a:latin typeface="Leelawadee" pitchFamily="34" charset="-34"/>
                <a:cs typeface="Leelawadee" pitchFamily="34" charset="-34"/>
              </a:rPr>
              <a:t>   </a:t>
            </a:r>
            <a:r>
              <a:rPr lang="en-US" sz="3600" b="1" dirty="0" err="1" smtClean="0">
                <a:solidFill>
                  <a:schemeClr val="accent5">
                    <a:lumMod val="75000"/>
                  </a:schemeClr>
                </a:solidFill>
                <a:latin typeface="Leelawadee" pitchFamily="34" charset="-34"/>
                <a:cs typeface="Leelawadee" pitchFamily="34" charset="-34"/>
              </a:rPr>
              <a:t>Riya</a:t>
            </a:r>
            <a:r>
              <a:rPr lang="en-US" sz="3600" b="1" dirty="0" smtClean="0">
                <a:solidFill>
                  <a:schemeClr val="accent5">
                    <a:lumMod val="75000"/>
                  </a:schemeClr>
                </a:solidFill>
                <a:latin typeface="Leelawadee" pitchFamily="34" charset="-34"/>
                <a:cs typeface="Leelawadee" pitchFamily="34" charset="-34"/>
              </a:rPr>
              <a:t>, </a:t>
            </a:r>
            <a:r>
              <a:rPr lang="en-US" sz="3600" b="1" dirty="0" err="1" smtClean="0">
                <a:solidFill>
                  <a:schemeClr val="accent5">
                    <a:lumMod val="75000"/>
                  </a:schemeClr>
                </a:solidFill>
                <a:latin typeface="Leelawadee" pitchFamily="34" charset="-34"/>
                <a:cs typeface="Leelawadee" pitchFamily="34" charset="-34"/>
              </a:rPr>
              <a:t>Devyani</a:t>
            </a:r>
            <a:r>
              <a:rPr lang="en-US" sz="3600" b="1" dirty="0" smtClean="0">
                <a:solidFill>
                  <a:schemeClr val="accent5">
                    <a:lumMod val="75000"/>
                  </a:schemeClr>
                </a:solidFill>
                <a:latin typeface="Leelawadee" pitchFamily="34" charset="-34"/>
                <a:cs typeface="Leelawadee" pitchFamily="34" charset="-34"/>
              </a:rPr>
              <a:t>, 	</a:t>
            </a:r>
            <a:r>
              <a:rPr lang="en-US" sz="3600" b="1" dirty="0" err="1" smtClean="0">
                <a:solidFill>
                  <a:schemeClr val="accent5">
                    <a:lumMod val="75000"/>
                  </a:schemeClr>
                </a:solidFill>
                <a:latin typeface="Leelawadee" pitchFamily="34" charset="-34"/>
                <a:cs typeface="Leelawadee" pitchFamily="34" charset="-34"/>
              </a:rPr>
              <a:t>Vishal</a:t>
            </a:r>
            <a:r>
              <a:rPr lang="en-US" sz="3600" b="1" dirty="0" smtClean="0">
                <a:solidFill>
                  <a:schemeClr val="accent5">
                    <a:lumMod val="75000"/>
                  </a:schemeClr>
                </a:solidFill>
                <a:latin typeface="Leelawadee" pitchFamily="34" charset="-34"/>
                <a:cs typeface="Leelawadee" pitchFamily="34" charset="-34"/>
              </a:rPr>
              <a:t> </a:t>
            </a:r>
            <a:r>
              <a:rPr lang="en-US" sz="3600" dirty="0" smtClean="0">
                <a:solidFill>
                  <a:schemeClr val="accent5">
                    <a:lumMod val="75000"/>
                  </a:schemeClr>
                </a:solidFill>
                <a:latin typeface="Leelawadee" pitchFamily="34" charset="-34"/>
                <a:cs typeface="Leelawadee" pitchFamily="34" charset="-34"/>
              </a:rPr>
              <a:t>&amp;</a:t>
            </a:r>
            <a:r>
              <a:rPr lang="en-US" sz="3600" b="1" dirty="0" smtClean="0">
                <a:solidFill>
                  <a:schemeClr val="accent5">
                    <a:lumMod val="75000"/>
                  </a:schemeClr>
                </a:solidFill>
                <a:latin typeface="Leelawadee" pitchFamily="34" charset="-34"/>
                <a:cs typeface="Leelawadee" pitchFamily="34" charset="-34"/>
              </a:rPr>
              <a:t> </a:t>
            </a:r>
            <a:r>
              <a:rPr lang="en-US" sz="3600" b="1" dirty="0" err="1" smtClean="0">
                <a:solidFill>
                  <a:schemeClr val="accent5">
                    <a:lumMod val="75000"/>
                  </a:schemeClr>
                </a:solidFill>
                <a:latin typeface="Leelawadee" pitchFamily="34" charset="-34"/>
                <a:cs typeface="Leelawadee" pitchFamily="34" charset="-34"/>
              </a:rPr>
              <a:t>Smriti</a:t>
            </a:r>
            <a:endParaRPr lang="en-US" sz="3600" b="1" dirty="0">
              <a:solidFill>
                <a:schemeClr val="accent5">
                  <a:lumMod val="75000"/>
                </a:schemeClr>
              </a:solidFill>
              <a:latin typeface="Leelawadee" pitchFamily="34" charset="-34"/>
              <a:cs typeface="Leelawadee" pitchFamily="34" charset="-34"/>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FF0000"/>
                </a:solidFill>
              </a:rPr>
              <a:t>PRONUNCIATION:  </a:t>
            </a:r>
            <a:r>
              <a:rPr lang="en-US" dirty="0" smtClean="0">
                <a:solidFill>
                  <a:srgbClr val="FF0000"/>
                </a:solidFill>
              </a:rPr>
              <a:t>KECH-</a:t>
            </a:r>
            <a:r>
              <a:rPr lang="en-US" dirty="0" err="1" smtClean="0">
                <a:solidFill>
                  <a:srgbClr val="FF0000"/>
                </a:solidFill>
              </a:rPr>
              <a:t>wah</a:t>
            </a:r>
            <a:endParaRPr lang="en-US" dirty="0" smtClean="0">
              <a:solidFill>
                <a:srgbClr val="FF0000"/>
              </a:solidFill>
            </a:endParaRPr>
          </a:p>
          <a:p>
            <a:r>
              <a:rPr lang="en-US" b="1" dirty="0" smtClean="0">
                <a:solidFill>
                  <a:srgbClr val="FF0000"/>
                </a:solidFill>
              </a:rPr>
              <a:t>LOCATION:  </a:t>
            </a:r>
            <a:r>
              <a:rPr lang="en-US" dirty="0" smtClean="0">
                <a:solidFill>
                  <a:srgbClr val="FF0000"/>
                </a:solidFill>
              </a:rPr>
              <a:t>Peru; Ecuador; Bolivia (Central Andes regions)</a:t>
            </a:r>
          </a:p>
          <a:p>
            <a:r>
              <a:rPr lang="en-US" b="1" dirty="0" smtClean="0">
                <a:solidFill>
                  <a:srgbClr val="FF0000"/>
                </a:solidFill>
              </a:rPr>
              <a:t>POPULATION:  </a:t>
            </a:r>
            <a:r>
              <a:rPr lang="en-US" dirty="0" smtClean="0">
                <a:solidFill>
                  <a:srgbClr val="FF0000"/>
                </a:solidFill>
              </a:rPr>
              <a:t>About 7.5 million</a:t>
            </a:r>
          </a:p>
          <a:p>
            <a:r>
              <a:rPr lang="en-US" b="1" dirty="0" smtClean="0">
                <a:solidFill>
                  <a:srgbClr val="FF0000"/>
                </a:solidFill>
              </a:rPr>
              <a:t>LANGUAGE:  </a:t>
            </a:r>
            <a:r>
              <a:rPr lang="en-US" dirty="0" smtClean="0">
                <a:solidFill>
                  <a:srgbClr val="FF0000"/>
                </a:solidFill>
              </a:rPr>
              <a:t>Quechua language</a:t>
            </a:r>
          </a:p>
          <a:p>
            <a:r>
              <a:rPr lang="en-US" b="1" dirty="0" smtClean="0">
                <a:solidFill>
                  <a:srgbClr val="FF0000"/>
                </a:solidFill>
              </a:rPr>
              <a:t>RELIGION:  </a:t>
            </a:r>
            <a:r>
              <a:rPr lang="en-US" dirty="0" smtClean="0">
                <a:solidFill>
                  <a:srgbClr val="FF0000"/>
                </a:solidFill>
              </a:rPr>
              <a:t>Combination of pre-Columbian and Roman Catholic beliefs</a:t>
            </a:r>
          </a:p>
          <a:p>
            <a:endParaRPr lang="en-US" dirty="0">
              <a:solidFill>
                <a:srgbClr val="FF000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quechua.gif"/>
          <p:cNvPicPr>
            <a:picLocks noGrp="1" noChangeAspect="1"/>
          </p:cNvPicPr>
          <p:nvPr>
            <p:ph idx="1"/>
          </p:nvPr>
        </p:nvPicPr>
        <p:blipFill>
          <a:blip r:embed="rId2"/>
          <a:stretch>
            <a:fillRect/>
          </a:stretch>
        </p:blipFill>
        <p:spPr>
          <a:xfrm>
            <a:off x="0" y="0"/>
            <a:ext cx="9144000" cy="6857999"/>
          </a:xfrm>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The </a:t>
            </a:r>
            <a:r>
              <a:rPr lang="en-US" b="1" dirty="0" err="1" smtClean="0">
                <a:solidFill>
                  <a:srgbClr val="FF0000"/>
                </a:solidFill>
              </a:rPr>
              <a:t>Quechas</a:t>
            </a:r>
            <a:r>
              <a:rPr lang="en-US" b="1" dirty="0" smtClean="0">
                <a:solidFill>
                  <a:srgbClr val="FF0000"/>
                </a:solidFill>
              </a:rPr>
              <a:t> are the descendants of the Inca empire which was conquered by the Spaniards in the 16</a:t>
            </a:r>
            <a:r>
              <a:rPr lang="en-US" b="1" baseline="30000" dirty="0" smtClean="0">
                <a:solidFill>
                  <a:srgbClr val="FF0000"/>
                </a:solidFill>
              </a:rPr>
              <a:t>th</a:t>
            </a:r>
            <a:r>
              <a:rPr lang="en-US" b="1" dirty="0" smtClean="0">
                <a:solidFill>
                  <a:srgbClr val="FF0000"/>
                </a:solidFill>
              </a:rPr>
              <a:t> century</a:t>
            </a:r>
          </a:p>
          <a:p>
            <a:r>
              <a:rPr lang="en-US" b="1" dirty="0" err="1" smtClean="0">
                <a:solidFill>
                  <a:srgbClr val="FF0000"/>
                </a:solidFill>
              </a:rPr>
              <a:t>Quechas</a:t>
            </a:r>
            <a:r>
              <a:rPr lang="en-US" b="1" dirty="0" smtClean="0">
                <a:solidFill>
                  <a:srgbClr val="FF0000"/>
                </a:solidFill>
              </a:rPr>
              <a:t> tribe also known as </a:t>
            </a:r>
            <a:r>
              <a:rPr lang="en-US" b="1" dirty="0" err="1" smtClean="0">
                <a:solidFill>
                  <a:srgbClr val="FF0000"/>
                </a:solidFill>
              </a:rPr>
              <a:t>Runakuna</a:t>
            </a:r>
            <a:r>
              <a:rPr lang="en-US" b="1" dirty="0" smtClean="0">
                <a:solidFill>
                  <a:srgbClr val="FF0000"/>
                </a:solidFill>
              </a:rPr>
              <a:t>, </a:t>
            </a:r>
            <a:r>
              <a:rPr lang="en-US" b="1" dirty="0" err="1" smtClean="0">
                <a:solidFill>
                  <a:srgbClr val="FF0000"/>
                </a:solidFill>
              </a:rPr>
              <a:t>Kichwas</a:t>
            </a:r>
            <a:r>
              <a:rPr lang="en-US" b="1" dirty="0" smtClean="0">
                <a:solidFill>
                  <a:srgbClr val="FF0000"/>
                </a:solidFill>
              </a:rPr>
              <a:t>, and </a:t>
            </a:r>
            <a:r>
              <a:rPr lang="en-US" b="1" dirty="0" err="1" smtClean="0">
                <a:solidFill>
                  <a:srgbClr val="FF0000"/>
                </a:solidFill>
              </a:rPr>
              <a:t>Ingas</a:t>
            </a:r>
            <a:r>
              <a:rPr lang="en-US" b="1" dirty="0" smtClean="0">
                <a:solidFill>
                  <a:srgbClr val="FF0000"/>
                </a:solidFill>
              </a:rPr>
              <a:t> is an ethnic group in South America, especially in Peru, Ecuador, Bolivia, Chile, Colombia and Argentina     </a:t>
            </a:r>
            <a:endParaRPr lang="en-US" b="1" dirty="0">
              <a:solidFill>
                <a:srgbClr val="FF000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c_s15_std.jpg"/>
          <p:cNvPicPr>
            <a:picLocks noChangeAspect="1"/>
          </p:cNvPicPr>
          <p:nvPr/>
        </p:nvPicPr>
        <p:blipFill>
          <a:blip r:embed="rId2"/>
          <a:stretch>
            <a:fillRect/>
          </a:stretch>
        </p:blipFill>
        <p:spPr>
          <a:xfrm>
            <a:off x="0" y="0"/>
            <a:ext cx="9144000" cy="6858000"/>
          </a:xfrm>
          <a:prstGeom prst="rect">
            <a:avLst/>
          </a:prstGeom>
        </p:spPr>
      </p:pic>
      <p:sp>
        <p:nvSpPr>
          <p:cNvPr id="3" name="Content Placeholder 2"/>
          <p:cNvSpPr>
            <a:spLocks noGrp="1"/>
          </p:cNvSpPr>
          <p:nvPr>
            <p:ph idx="1"/>
          </p:nvPr>
        </p:nvSpPr>
        <p:spPr>
          <a:xfrm>
            <a:off x="533400" y="304800"/>
            <a:ext cx="8229600" cy="4525963"/>
          </a:xfrm>
        </p:spPr>
        <p:txBody>
          <a:bodyPr/>
          <a:lstStyle/>
          <a:p>
            <a:pPr>
              <a:buNone/>
            </a:pPr>
            <a:r>
              <a:rPr lang="en-US" b="1" dirty="0" smtClean="0">
                <a:solidFill>
                  <a:srgbClr val="FF0000"/>
                </a:solidFill>
              </a:rPr>
              <a:t>	Quechuas </a:t>
            </a:r>
            <a:r>
              <a:rPr lang="en-US" b="1" dirty="0">
                <a:solidFill>
                  <a:srgbClr val="FF0000"/>
                </a:solidFill>
              </a:rPr>
              <a:t>live in adobe houses with no windows. </a:t>
            </a:r>
            <a:r>
              <a:rPr lang="en-US" b="1" dirty="0" smtClean="0">
                <a:solidFill>
                  <a:srgbClr val="FF0000"/>
                </a:solidFill>
              </a:rPr>
              <a:t> At </a:t>
            </a:r>
            <a:r>
              <a:rPr lang="en-US" b="1" dirty="0">
                <a:solidFill>
                  <a:srgbClr val="FF0000"/>
                </a:solidFill>
              </a:rPr>
              <a:t>night they close the one door but in the daytime it is left open to provide ventilation. Near the main house </a:t>
            </a:r>
            <a:r>
              <a:rPr lang="en-US" b="1" dirty="0" smtClean="0">
                <a:solidFill>
                  <a:srgbClr val="FF0000"/>
                </a:solidFill>
              </a:rPr>
              <a:t>is another </a:t>
            </a:r>
            <a:r>
              <a:rPr lang="en-US" b="1" dirty="0">
                <a:solidFill>
                  <a:srgbClr val="FF0000"/>
                </a:solidFill>
              </a:rPr>
              <a:t>smaller house which is used to do the cooking and eating. Often it is also used for raising guinea pigs, a food saved for special occasions.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Quechua-Women-600x400.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800px-Quechuawomanandchild.jpg"/>
          <p:cNvPicPr>
            <a:picLocks noGrp="1" noChangeAspect="1"/>
          </p:cNvPicPr>
          <p:nvPr>
            <p:ph idx="1"/>
          </p:nvPr>
        </p:nvPicPr>
        <p:blipFill>
          <a:blip r:embed="rId2"/>
          <a:srcRect l="13477" t="10542" r="13100"/>
          <a:stretch>
            <a:fillRect/>
          </a:stretch>
        </p:blipFill>
        <p:spPr>
          <a:xfrm>
            <a:off x="0" y="2590800"/>
            <a:ext cx="4953000" cy="4267200"/>
          </a:xfrm>
        </p:spPr>
      </p:pic>
      <p:sp>
        <p:nvSpPr>
          <p:cNvPr id="5" name="TextBox 4"/>
          <p:cNvSpPr txBox="1"/>
          <p:nvPr/>
        </p:nvSpPr>
        <p:spPr>
          <a:xfrm>
            <a:off x="0" y="228600"/>
            <a:ext cx="9144000" cy="1938992"/>
          </a:xfrm>
          <a:prstGeom prst="rect">
            <a:avLst/>
          </a:prstGeom>
          <a:noFill/>
        </p:spPr>
        <p:txBody>
          <a:bodyPr wrap="square" rtlCol="0">
            <a:spAutoFit/>
          </a:bodyPr>
          <a:lstStyle/>
          <a:p>
            <a:r>
              <a:rPr lang="en-US" sz="2000" b="1" dirty="0">
                <a:solidFill>
                  <a:srgbClr val="FF0000"/>
                </a:solidFill>
              </a:rPr>
              <a:t>Most Quechuas live in a cool climate and wear heavy clothing. The women spin the woolen thread from sheep, llamas, and alpacas. The men weave the material to make trousers, ponchos, heavy colorful skirts, and "mantas", similar to a shawl. Women wear several skirts at the same time - as many as fifteen for special occasions. The number of skirts worn may indicate one's relative importance in the community. </a:t>
            </a:r>
          </a:p>
        </p:txBody>
      </p:sp>
      <p:pic>
        <p:nvPicPr>
          <p:cNvPr id="6" name="Picture 5" descr="indigenous_people_of_peru_5.jpg"/>
          <p:cNvPicPr>
            <a:picLocks noChangeAspect="1"/>
          </p:cNvPicPr>
          <p:nvPr/>
        </p:nvPicPr>
        <p:blipFill>
          <a:blip r:embed="rId3"/>
          <a:stretch>
            <a:fillRect/>
          </a:stretch>
        </p:blipFill>
        <p:spPr>
          <a:xfrm>
            <a:off x="4953000" y="2396099"/>
            <a:ext cx="4191000" cy="4461901"/>
          </a:xfrm>
          <a:prstGeom prst="rect">
            <a:avLst/>
          </a:prstGeom>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rt.spuds.jpg"/>
          <p:cNvPicPr>
            <a:picLocks noChangeAspect="1"/>
          </p:cNvPicPr>
          <p:nvPr/>
        </p:nvPicPr>
        <p:blipFill>
          <a:blip r:embed="rId2"/>
          <a:stretch>
            <a:fillRect/>
          </a:stretch>
        </p:blipFill>
        <p:spPr>
          <a:xfrm>
            <a:off x="-1" y="0"/>
            <a:ext cx="9143999" cy="6858000"/>
          </a:xfrm>
          <a:prstGeom prst="rect">
            <a:avLst/>
          </a:prstGeom>
        </p:spPr>
      </p:pic>
      <p:sp>
        <p:nvSpPr>
          <p:cNvPr id="2" name="Title 1"/>
          <p:cNvSpPr>
            <a:spLocks noGrp="1"/>
          </p:cNvSpPr>
          <p:nvPr>
            <p:ph type="title"/>
          </p:nvPr>
        </p:nvSpPr>
        <p:spPr>
          <a:xfrm>
            <a:off x="2057400" y="0"/>
            <a:ext cx="7498080" cy="1600200"/>
          </a:xfrm>
        </p:spPr>
        <p:txBody>
          <a:bodyPr/>
          <a:lstStyle/>
          <a:p>
            <a:r>
              <a:rPr lang="en-US" dirty="0" smtClean="0"/>
              <a:t>Food: </a:t>
            </a:r>
            <a:endParaRPr lang="en-US" dirty="0"/>
          </a:p>
        </p:txBody>
      </p:sp>
      <p:sp>
        <p:nvSpPr>
          <p:cNvPr id="3" name="Content Placeholder 2"/>
          <p:cNvSpPr>
            <a:spLocks noGrp="1"/>
          </p:cNvSpPr>
          <p:nvPr>
            <p:ph idx="1"/>
          </p:nvPr>
        </p:nvSpPr>
        <p:spPr>
          <a:xfrm>
            <a:off x="1219200" y="1447800"/>
            <a:ext cx="7498080" cy="4800600"/>
          </a:xfrm>
        </p:spPr>
        <p:txBody>
          <a:bodyPr>
            <a:normAutofit lnSpcReduction="10000"/>
          </a:bodyPr>
          <a:lstStyle/>
          <a:p>
            <a:pPr>
              <a:buNone/>
            </a:pPr>
            <a:r>
              <a:rPr lang="en-US" b="1" dirty="0" smtClean="0">
                <a:solidFill>
                  <a:schemeClr val="bg1"/>
                </a:solidFill>
              </a:rPr>
              <a:t>	The potato was first domesticated in Peru approximately 4,500 years ago. The potato and quinoa grain remain as two of the main staples of the Quechua diet. Common dishes include meat or potato stews, spiced with hot peppers, coriander, or peanuts. For community feasts, a </a:t>
            </a:r>
            <a:r>
              <a:rPr lang="en-US" b="1" i="1" dirty="0" err="1" smtClean="0">
                <a:solidFill>
                  <a:schemeClr val="bg1"/>
                </a:solidFill>
              </a:rPr>
              <a:t>pachamanca</a:t>
            </a:r>
            <a:r>
              <a:rPr lang="en-US" b="1" i="1" dirty="0" smtClean="0">
                <a:solidFill>
                  <a:schemeClr val="bg1"/>
                </a:solidFill>
              </a:rPr>
              <a:t>, </a:t>
            </a:r>
            <a:r>
              <a:rPr lang="en-US" b="1" dirty="0" smtClean="0">
                <a:solidFill>
                  <a:schemeClr val="bg1"/>
                </a:solidFill>
              </a:rPr>
              <a:t>or underground oven, is occasionally used.</a:t>
            </a:r>
          </a:p>
          <a:p>
            <a:endParaRPr lang="en-US" b="1" dirty="0">
              <a:solidFill>
                <a:schemeClr val="bg1"/>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a:t>
            </a:r>
            <a:endParaRPr lang="en-US" dirty="0"/>
          </a:p>
        </p:txBody>
      </p:sp>
      <p:sp>
        <p:nvSpPr>
          <p:cNvPr id="3" name="Content Placeholder 2"/>
          <p:cNvSpPr>
            <a:spLocks noGrp="1"/>
          </p:cNvSpPr>
          <p:nvPr>
            <p:ph idx="1"/>
          </p:nvPr>
        </p:nvSpPr>
        <p:spPr>
          <a:xfrm>
            <a:off x="1295400" y="1447800"/>
            <a:ext cx="7638288" cy="4800600"/>
          </a:xfrm>
        </p:spPr>
        <p:txBody>
          <a:bodyPr>
            <a:normAutofit fontScale="92500"/>
          </a:bodyPr>
          <a:lstStyle/>
          <a:p>
            <a:pPr>
              <a:buNone/>
            </a:pPr>
            <a:r>
              <a:rPr lang="en-US" b="1" dirty="0" smtClean="0">
                <a:solidFill>
                  <a:srgbClr val="FF0000"/>
                </a:solidFill>
              </a:rPr>
              <a:t>	The Quechua language is known by its speakers as </a:t>
            </a:r>
            <a:r>
              <a:rPr lang="en-US" b="1" dirty="0" err="1" smtClean="0">
                <a:solidFill>
                  <a:srgbClr val="FF0000"/>
                </a:solidFill>
              </a:rPr>
              <a:t>Runa</a:t>
            </a:r>
            <a:r>
              <a:rPr lang="en-US" b="1" dirty="0" smtClean="0">
                <a:solidFill>
                  <a:srgbClr val="FF0000"/>
                </a:solidFill>
              </a:rPr>
              <a:t> Simi, or the language of the people. The term </a:t>
            </a:r>
            <a:r>
              <a:rPr lang="en-US" b="1" dirty="0" err="1" smtClean="0">
                <a:solidFill>
                  <a:srgbClr val="FF0000"/>
                </a:solidFill>
                <a:hlinkClick r:id="rId2"/>
              </a:rPr>
              <a:t>quechua</a:t>
            </a:r>
            <a:r>
              <a:rPr lang="en-US" b="1" dirty="0" smtClean="0">
                <a:solidFill>
                  <a:srgbClr val="FF0000"/>
                </a:solidFill>
                <a:hlinkClick r:id="rId2"/>
              </a:rPr>
              <a:t> </a:t>
            </a:r>
            <a:r>
              <a:rPr lang="en-US" b="1" dirty="0" smtClean="0">
                <a:solidFill>
                  <a:srgbClr val="FF0000"/>
                </a:solidFill>
              </a:rPr>
              <a:t>refers more to the language than to a concrete ethnic group. The Quechua language was the administrative language of the Inca state. It is spoken by millions of people in Peru (about 8 million), Ecuador (nearly 2 million), and Bolivia (about 1 million). </a:t>
            </a:r>
          </a:p>
          <a:p>
            <a:endParaRPr lang="en-US" b="1" dirty="0">
              <a:solidFill>
                <a:srgbClr val="FF000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TotalTime>
  <Words>154</Words>
  <Application>Microsoft Office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QUECHUAS</vt:lpstr>
      <vt:lpstr>PowerPoint Presentation</vt:lpstr>
      <vt:lpstr>PowerPoint Presentation</vt:lpstr>
      <vt:lpstr>Introduction:</vt:lpstr>
      <vt:lpstr>PowerPoint Presentation</vt:lpstr>
      <vt:lpstr>PowerPoint Presentation</vt:lpstr>
      <vt:lpstr>PowerPoint Presentation</vt:lpstr>
      <vt:lpstr>Food: </vt:lpstr>
      <vt:lpstr>Language:</vt:lpstr>
      <vt:lpstr>Clothing: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QUECHAS</dc:title>
  <dc:creator>smriti.pradhan</dc:creator>
  <cp:lastModifiedBy>Cristina Ramirez Guerrero</cp:lastModifiedBy>
  <cp:revision>7</cp:revision>
  <dcterms:created xsi:type="dcterms:W3CDTF">2013-10-16T03:02:25Z</dcterms:created>
  <dcterms:modified xsi:type="dcterms:W3CDTF">2013-10-16T04:05:54Z</dcterms:modified>
</cp:coreProperties>
</file>