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2" r:id="rId2"/>
    <p:sldId id="260" r:id="rId3"/>
    <p:sldId id="256" r:id="rId4"/>
    <p:sldId id="259" r:id="rId5"/>
    <p:sldId id="258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121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EE80E-265B-4BDD-8B2B-E69441F2646F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93EA9-0596-474A-8C6D-A424AF2B55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676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93EA9-0596-474A-8C6D-A424AF2B55F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8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4D1C1CC-79D2-415C-BB19-BC320DCFDAA8}" type="datetimeFigureOut">
              <a:rPr lang="en-IN" smtClean="0"/>
              <a:t>20-10-2013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348D5AC-1885-4F36-B17B-56F075EF183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ain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en.wikipedia.org/wiki/Isl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l-Andalus" TargetMode="External"/><Relationship Id="rId5" Type="http://schemas.openxmlformats.org/officeDocument/2006/relationships/hyperlink" Target="http://en.wikipedia.org/wiki/Moriscos" TargetMode="External"/><Relationship Id="rId4" Type="http://schemas.openxmlformats.org/officeDocument/2006/relationships/hyperlink" Target="http://en.wikipedia.org/wiki/Arab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rance" TargetMode="External"/><Relationship Id="rId3" Type="http://schemas.openxmlformats.org/officeDocument/2006/relationships/hyperlink" Target="http://en.wikipedia.org/wiki/Middle_Ages" TargetMode="External"/><Relationship Id="rId7" Type="http://schemas.openxmlformats.org/officeDocument/2006/relationships/hyperlink" Target="http://en.wikipedia.org/wiki/Andorr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Portugal" TargetMode="External"/><Relationship Id="rId11" Type="http://schemas.openxmlformats.org/officeDocument/2006/relationships/hyperlink" Target="http://en.wikipedia.org/wiki/Al-Andalus#cite_note-1" TargetMode="External"/><Relationship Id="rId5" Type="http://schemas.openxmlformats.org/officeDocument/2006/relationships/hyperlink" Target="http://en.wikipedia.org/wiki/Spain" TargetMode="External"/><Relationship Id="rId10" Type="http://schemas.openxmlformats.org/officeDocument/2006/relationships/hyperlink" Target="http://en.wikipedia.org/wiki/Septimania" TargetMode="External"/><Relationship Id="rId4" Type="http://schemas.openxmlformats.org/officeDocument/2006/relationships/hyperlink" Target="http://en.wikipedia.org/wiki/Islam" TargetMode="External"/><Relationship Id="rId9" Type="http://schemas.openxmlformats.org/officeDocument/2006/relationships/hyperlink" Target="http://en.wikipedia.org/wiki/Iberian_Peninsul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inthenandnow.com/spanish-history/catholic-monarchs-politics/default_82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thedral%E2%80%93Mosque_of_C%C3%B3rdo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Umayyad_architecture" TargetMode="External"/><Relationship Id="rId4" Type="http://schemas.openxmlformats.org/officeDocument/2006/relationships/hyperlink" Target="http://en.wikipedia.org/wiki/Great_Mosque_of_C%C3%B3rdob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ndalusQuran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-1714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>
                <a:latin typeface="Algerian" pitchFamily="82" charset="0"/>
              </a:rPr>
              <a:t>MUSuLMANA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smtClean="0">
                <a:latin typeface="Algerian" pitchFamily="82" charset="0"/>
              </a:rPr>
              <a:t>IN SPAIN</a:t>
            </a:r>
            <a:endParaRPr lang="en-US" sz="5400" dirty="0">
              <a:latin typeface="Algerian" pitchFamily="82" charset="0"/>
            </a:endParaRPr>
          </a:p>
        </p:txBody>
      </p:sp>
      <p:pic>
        <p:nvPicPr>
          <p:cNvPr id="3074" name="Picture 2" descr="http://upload.wikimedia.org/wikipedia/commons/c/ce/Mosque_of_Cordoba_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58810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142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hlinkClick r:id="rId2" tooltip="Islam"/>
              </a:rPr>
              <a:t>Islam</a:t>
            </a:r>
            <a:r>
              <a:rPr lang="en-US" dirty="0"/>
              <a:t> has had a fundamental presence in the culture and history of </a:t>
            </a:r>
            <a:r>
              <a:rPr lang="en-US" b="1" dirty="0">
                <a:hlinkClick r:id="rId3" tooltip="Spain"/>
              </a:rPr>
              <a:t>Spain</a:t>
            </a:r>
            <a:r>
              <a:rPr lang="en-US" dirty="0"/>
              <a:t>. The religion was present in modern Spanish soil from 709 until 1614 beginning </a:t>
            </a:r>
            <a:r>
              <a:rPr lang="en-US" dirty="0" smtClean="0"/>
              <a:t>with </a:t>
            </a:r>
            <a:r>
              <a:rPr lang="en-US" dirty="0" smtClean="0">
                <a:hlinkClick r:id="rId4" tooltip="Arabs"/>
              </a:rPr>
              <a:t>Arab</a:t>
            </a:r>
            <a:r>
              <a:rPr lang="en-US" dirty="0"/>
              <a:t> rule and ending with the expulsion of the </a:t>
            </a:r>
            <a:r>
              <a:rPr lang="en-US" dirty="0" err="1">
                <a:hlinkClick r:id="rId5" tooltip="Moriscos"/>
              </a:rPr>
              <a:t>Moriscos</a:t>
            </a:r>
            <a:r>
              <a:rPr lang="en-US" dirty="0"/>
              <a:t> of </a:t>
            </a:r>
            <a:r>
              <a:rPr lang="en-US" dirty="0">
                <a:hlinkClick r:id="rId6" tooltip="Al-Andalus"/>
              </a:rPr>
              <a:t>Al-</a:t>
            </a:r>
            <a:r>
              <a:rPr lang="en-US" dirty="0" err="1">
                <a:hlinkClick r:id="rId6" tooltip="Al-Andalus"/>
              </a:rPr>
              <a:t>Andalus</a:t>
            </a:r>
            <a:r>
              <a:rPr lang="en-US" dirty="0"/>
              <a:t>.</a:t>
            </a:r>
          </a:p>
        </p:txBody>
      </p:sp>
      <p:pic>
        <p:nvPicPr>
          <p:cNvPr id="2050" name="Picture 2" descr="http://www.greatbuildings.com/gbc/thumbnails/cid_2343497.25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15716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2704" y="64859"/>
            <a:ext cx="3254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Al Andalus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http://upload.wikimedia.org/wikipedia/commons/thumb/0/09/Al_Andalus.png/300px-Al_Anda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28" y="1086092"/>
            <a:ext cx="4283968" cy="318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9632" y="4270509"/>
            <a:ext cx="5040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also known as </a:t>
            </a:r>
            <a:r>
              <a:rPr lang="en-US" sz="1600" b="1" dirty="0"/>
              <a:t>Moorish Iberia</a:t>
            </a:r>
            <a:r>
              <a:rPr lang="en-US" sz="1600" dirty="0"/>
              <a:t> or </a:t>
            </a:r>
            <a:r>
              <a:rPr lang="en-US" sz="1600" b="1" dirty="0"/>
              <a:t>Islamic Iberia</a:t>
            </a:r>
            <a:r>
              <a:rPr lang="en-US" sz="1600" dirty="0"/>
              <a:t>, was a </a:t>
            </a:r>
            <a:r>
              <a:rPr lang="en-US" sz="1600" dirty="0">
                <a:hlinkClick r:id="rId3" tooltip="Middle Ages"/>
              </a:rPr>
              <a:t>medieval</a:t>
            </a:r>
            <a:r>
              <a:rPr lang="en-US" sz="1600" dirty="0"/>
              <a:t> </a:t>
            </a:r>
            <a:r>
              <a:rPr lang="en-US" sz="1600" dirty="0">
                <a:hlinkClick r:id="rId4" tooltip="Islam"/>
              </a:rPr>
              <a:t>Muslim</a:t>
            </a:r>
            <a:r>
              <a:rPr lang="en-US" sz="1600" dirty="0"/>
              <a:t> state occupying at its peak most of what are today </a:t>
            </a:r>
            <a:r>
              <a:rPr lang="en-US" sz="1600" dirty="0">
                <a:hlinkClick r:id="rId5" tooltip="Spain"/>
              </a:rPr>
              <a:t>Spain</a:t>
            </a:r>
            <a:r>
              <a:rPr lang="en-US" sz="1600" dirty="0"/>
              <a:t>, </a:t>
            </a:r>
            <a:r>
              <a:rPr lang="en-US" sz="1600" dirty="0">
                <a:hlinkClick r:id="rId6" tooltip="Portugal"/>
              </a:rPr>
              <a:t>Portugal</a:t>
            </a:r>
            <a:r>
              <a:rPr lang="en-US" sz="1600" dirty="0"/>
              <a:t>, </a:t>
            </a:r>
            <a:r>
              <a:rPr lang="en-US" sz="1600" dirty="0">
                <a:hlinkClick r:id="rId7" tooltip="Andorra"/>
              </a:rPr>
              <a:t>Andorra</a:t>
            </a:r>
            <a:r>
              <a:rPr lang="en-US" sz="1600" dirty="0"/>
              <a:t>, and part of southern </a:t>
            </a:r>
            <a:r>
              <a:rPr lang="en-US" sz="1600" dirty="0">
                <a:hlinkClick r:id="rId8" tooltip="France"/>
              </a:rPr>
              <a:t>France</a:t>
            </a:r>
            <a:r>
              <a:rPr lang="en-US" sz="1600" dirty="0"/>
              <a:t>. The name more generally describes parts of </a:t>
            </a:r>
            <a:r>
              <a:rPr lang="en-US" sz="1600" dirty="0" err="1"/>
              <a:t>the</a:t>
            </a:r>
            <a:r>
              <a:rPr lang="en-US" sz="1600" dirty="0" err="1">
                <a:hlinkClick r:id="rId9" tooltip="Iberian Peninsula"/>
              </a:rPr>
              <a:t>Iberian</a:t>
            </a:r>
            <a:r>
              <a:rPr lang="en-US" sz="1600" dirty="0">
                <a:hlinkClick r:id="rId9" tooltip="Iberian Peninsula"/>
              </a:rPr>
              <a:t> Peninsula</a:t>
            </a:r>
            <a:r>
              <a:rPr lang="en-US" sz="1600" dirty="0"/>
              <a:t> and </a:t>
            </a:r>
            <a:r>
              <a:rPr lang="en-US" sz="1600" dirty="0" err="1">
                <a:hlinkClick r:id="rId10" tooltip="Septimania"/>
              </a:rPr>
              <a:t>Septimania</a:t>
            </a:r>
            <a:r>
              <a:rPr lang="en-US" sz="1600" dirty="0"/>
              <a:t> governed by </a:t>
            </a:r>
            <a:r>
              <a:rPr lang="en-US" sz="1600" dirty="0" smtClean="0"/>
              <a:t>Muslims </a:t>
            </a:r>
            <a:r>
              <a:rPr lang="en-US" sz="1600" dirty="0"/>
              <a:t>at various times between 711 and 1492, though the boundaries changed constantly in wars with Christian kingdoms.</a:t>
            </a:r>
            <a:r>
              <a:rPr lang="en-US" sz="1600" baseline="30000" dirty="0">
                <a:hlinkClick r:id="rId11"/>
              </a:rPr>
              <a:t>[</a:t>
            </a:r>
            <a:endParaRPr lang="en-IN" sz="165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7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6781800" cy="1600200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rgbClr val="FF3300"/>
                </a:solidFill>
                <a:latin typeface="+mn-lt"/>
              </a:rPr>
              <a:t>Granada – The Last Muslim Kingdom of Spain </a:t>
            </a:r>
            <a:endParaRPr lang="en-US" sz="4000" u="sng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2204864"/>
            <a:ext cx="5328592" cy="30221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a </a:t>
            </a:r>
            <a:r>
              <a:rPr lang="en-US" dirty="0" smtClean="0"/>
              <a:t>diminutive </a:t>
            </a:r>
            <a:r>
              <a:rPr lang="en-US" dirty="0"/>
              <a:t>Islamic city now has several </a:t>
            </a:r>
            <a:r>
              <a:rPr lang="en-US" dirty="0" smtClean="0"/>
              <a:t>recognizably </a:t>
            </a:r>
            <a:r>
              <a:rPr lang="en-US" dirty="0"/>
              <a:t>Western buildings, built in the century following the fall of Granada to the </a:t>
            </a:r>
            <a:r>
              <a:rPr lang="en-US" dirty="0">
                <a:hlinkClick r:id="rId3"/>
              </a:rPr>
              <a:t>Catholic Monarchs</a:t>
            </a:r>
            <a:r>
              <a:rPr lang="en-US" dirty="0"/>
              <a:t> in 1492.</a:t>
            </a:r>
          </a:p>
        </p:txBody>
      </p:sp>
      <p:pic>
        <p:nvPicPr>
          <p:cNvPr id="1026" name="Picture 2" descr="http://www.greatbuildings.com/gbc/thumbnails/cid_2342578.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243387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8838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le:Mezquita de Córdoba desde el aire (Córdoba, España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48" y="1071776"/>
            <a:ext cx="4680520" cy="310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83108" y="4272677"/>
            <a:ext cx="4572000" cy="1869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IN" sz="1650" smtClean="0">
                <a:latin typeface="Arial Narrow" pitchFamily="34" charset="0"/>
              </a:rPr>
              <a:t>The exterior </a:t>
            </a:r>
            <a:r>
              <a:rPr lang="en-IN" sz="1650" dirty="0" smtClean="0">
                <a:latin typeface="Arial Narrow" pitchFamily="34" charset="0"/>
              </a:rPr>
              <a:t>of the </a:t>
            </a:r>
            <a:r>
              <a:rPr lang="en-IN" sz="1650" dirty="0" smtClean="0">
                <a:latin typeface="Arial Narrow" pitchFamily="34" charset="0"/>
                <a:hlinkClick r:id="rId3" tooltip="Cathedral–Mosque of Córdoba"/>
              </a:rPr>
              <a:t>Cathedral of Cordoba</a:t>
            </a:r>
            <a:r>
              <a:rPr lang="en-IN" sz="1650" dirty="0" smtClean="0">
                <a:latin typeface="Arial Narrow" pitchFamily="34" charset="0"/>
              </a:rPr>
              <a:t>, formerly the </a:t>
            </a:r>
            <a:r>
              <a:rPr lang="en-IN" sz="1650" dirty="0" smtClean="0">
                <a:latin typeface="Arial Narrow" pitchFamily="34" charset="0"/>
                <a:hlinkClick r:id="rId4" tooltip="Great Mosque of Córdoba"/>
              </a:rPr>
              <a:t>Great Mosque of Córdoba</a:t>
            </a:r>
            <a:r>
              <a:rPr lang="en-IN" sz="1650" dirty="0" smtClean="0">
                <a:latin typeface="Arial Narrow" pitchFamily="34" charset="0"/>
              </a:rPr>
              <a:t>. The cathedral is one of the finest examples of Arab-Islamic architecture in the </a:t>
            </a:r>
            <a:r>
              <a:rPr lang="en-IN" sz="1650" dirty="0" smtClean="0">
                <a:latin typeface="Arial Narrow" pitchFamily="34" charset="0"/>
                <a:hlinkClick r:id="rId5" tooltip="Umayyad architecture"/>
              </a:rPr>
              <a:t>Umayyad</a:t>
            </a:r>
            <a:r>
              <a:rPr lang="en-IN" sz="1650" dirty="0" smtClean="0">
                <a:latin typeface="Arial Narrow" pitchFamily="34" charset="0"/>
              </a:rPr>
              <a:t> style. An Islamic Mosque (742) built on the site of the Visigothic Christian 'Saint Vincent basilica' (600) then reconquered for the Christian </a:t>
            </a:r>
            <a:r>
              <a:rPr lang="en-IN" sz="1650" i="1" dirty="0" smtClean="0">
                <a:latin typeface="Arial Narrow" pitchFamily="34" charset="0"/>
              </a:rPr>
              <a:t>Cathedral de Nuestra Señora de la Asunción</a:t>
            </a:r>
            <a:r>
              <a:rPr lang="en-IN" sz="1650" dirty="0" smtClean="0">
                <a:latin typeface="Arial Narrow" pitchFamily="34" charset="0"/>
              </a:rPr>
              <a:t> in 1236.</a:t>
            </a:r>
            <a:endParaRPr lang="en-IN" sz="1650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59713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5400" dirty="0" smtClean="0">
                <a:solidFill>
                  <a:srgbClr val="FF3300"/>
                </a:solidFill>
                <a:hlinkClick r:id="rId3" tooltip="Cathedral–Mosque of Córdoba"/>
              </a:rPr>
              <a:t> Cathedral of Cordoba 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123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44026"/>
            <a:ext cx="3262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Gold Dinar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 descr="http://upload.wikimedia.org/wikipedia/commons/7/7e/Almoravid_dinar_1138_63190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50" y="836712"/>
            <a:ext cx="3334854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upload.wikimedia.org/wikipedia/commons/thumb/c/c4/AndalusQuran.JPG/220px-AndalusQuran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4326634" cy="37389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93348" y="2636912"/>
            <a:ext cx="37230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A manuscript page of the Qur'an in the script developed in </a:t>
            </a:r>
            <a:r>
              <a:rPr lang="en-IN" sz="2400" dirty="0" smtClean="0"/>
              <a:t>Al-</a:t>
            </a:r>
            <a:r>
              <a:rPr lang="en-IN" sz="2400" dirty="0" err="1" smtClean="0"/>
              <a:t>Andalus</a:t>
            </a:r>
            <a:r>
              <a:rPr lang="en-IN" sz="2400" dirty="0"/>
              <a:t>, 12th century</a:t>
            </a:r>
          </a:p>
          <a:p>
            <a:r>
              <a:rPr lang="en-IN" dirty="0"/>
              <a:t>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26729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reestyle Script" pitchFamily="66" charset="0"/>
              </a:rPr>
              <a:t>BY-   </a:t>
            </a:r>
            <a:r>
              <a:rPr lang="en-US" sz="2800" b="1" dirty="0" smtClean="0">
                <a:latin typeface="Freestyle Script" pitchFamily="66" charset="0"/>
              </a:rPr>
              <a:t>ARSHIT  SAMARTH  CHITMAN  AND  MARK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764704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Imprint MT Shadow" pitchFamily="82" charset="0"/>
              </a:rPr>
              <a:t>GRACIAS</a:t>
            </a:r>
            <a:endParaRPr lang="en-US" sz="4400" dirty="0"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3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120</TotalTime>
  <Words>63</Words>
  <Application>Microsoft Office PowerPoint</Application>
  <PresentationFormat>On-screen Show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PowerPoint Presentation</vt:lpstr>
      <vt:lpstr>PowerPoint Presentation</vt:lpstr>
      <vt:lpstr>PowerPoint Presentation</vt:lpstr>
      <vt:lpstr>Granada – The Last Muslim Kingdom of Spain </vt:lpstr>
      <vt:lpstr>PowerPoint Presentation</vt:lpstr>
      <vt:lpstr>PowerPoint Presentation</vt:lpstr>
      <vt:lpstr>BY-   ARSHIT  SAMARTH  CHITMAN  AND  MARK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Samarth Nanda</dc:creator>
  <cp:lastModifiedBy>Maria Del. Lopez</cp:lastModifiedBy>
  <cp:revision>14</cp:revision>
  <dcterms:created xsi:type="dcterms:W3CDTF">2013-10-14T15:31:35Z</dcterms:created>
  <dcterms:modified xsi:type="dcterms:W3CDTF">2013-10-20T16:57:40Z</dcterms:modified>
</cp:coreProperties>
</file>