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9" autoAdjust="0"/>
    <p:restoredTop sz="94660"/>
  </p:normalViewPr>
  <p:slideViewPr>
    <p:cSldViewPr snapToGrid="0">
      <p:cViewPr>
        <p:scale>
          <a:sx n="79" d="100"/>
          <a:sy n="79" d="100"/>
        </p:scale>
        <p:origin x="-246"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025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F6F66746-D72D-477D-8AAA-F7E63E778FB7}" type="datetimeFigureOut">
              <a:rPr lang="en-IN" smtClean="0"/>
              <a:t>18-10-2013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82542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829200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7693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155197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63196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88138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024674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342102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88353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18-10-2013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425532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F66746-D72D-477D-8AAA-F7E63E778FB7}" type="datetimeFigureOut">
              <a:rPr lang="en-IN" smtClean="0"/>
              <a:t>18-10-2013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55879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F66746-D72D-477D-8AAA-F7E63E778FB7}" type="datetimeFigureOut">
              <a:rPr lang="en-IN" smtClean="0"/>
              <a:t>18-10-2013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68616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F66746-D72D-477D-8AAA-F7E63E778FB7}" type="datetimeFigureOut">
              <a:rPr lang="en-IN" smtClean="0"/>
              <a:t>18-10-2013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408465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66746-D72D-477D-8AAA-F7E63E778FB7}" type="datetimeFigureOut">
              <a:rPr lang="en-IN" smtClean="0"/>
              <a:t>18-10-2013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09378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66746-D72D-477D-8AAA-F7E63E778FB7}" type="datetimeFigureOut">
              <a:rPr lang="en-IN" smtClean="0"/>
              <a:t>18-10-2013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47557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66746-D72D-477D-8AAA-F7E63E778FB7}" type="datetimeFigureOut">
              <a:rPr lang="en-IN" smtClean="0"/>
              <a:t>18-10-2013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0645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6F66746-D72D-477D-8AAA-F7E63E778FB7}" type="datetimeFigureOut">
              <a:rPr lang="en-IN" smtClean="0"/>
              <a:t>18-10-2013</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82773D-D440-414C-A299-CAA76587BC30}" type="slidenum">
              <a:rPr lang="en-IN" smtClean="0"/>
              <a:t>‹#›</a:t>
            </a:fld>
            <a:endParaRPr lang="en-IN"/>
          </a:p>
        </p:txBody>
      </p:sp>
    </p:spTree>
    <p:extLst>
      <p:ext uri="{BB962C8B-B14F-4D97-AF65-F5344CB8AC3E}">
        <p14:creationId xmlns:p14="http://schemas.microsoft.com/office/powerpoint/2010/main" val="20840654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476" y="498763"/>
            <a:ext cx="8001000" cy="4738256"/>
          </a:xfrm>
        </p:spPr>
        <p:txBody>
          <a:bodyPr>
            <a:normAutofit/>
          </a:bodyPr>
          <a:lstStyle/>
          <a:p>
            <a:pPr algn="ctr"/>
            <a:r>
              <a:rPr lang="en-IN" b="1" u="sng" dirty="0"/>
              <a:t>Tapas: A Delightful Culinary Tradition from Spain!</a:t>
            </a:r>
            <a:r>
              <a:rPr lang="en-IN" dirty="0"/>
              <a:t/>
            </a:r>
            <a:br>
              <a:rPr lang="en-IN" dirty="0"/>
            </a:br>
            <a:endParaRPr lang="en-IN" dirty="0"/>
          </a:p>
        </p:txBody>
      </p:sp>
      <p:pic>
        <p:nvPicPr>
          <p:cNvPr id="4" name="Picture 3"/>
          <p:cNvPicPr>
            <a:picLocks noChangeAspect="1"/>
          </p:cNvPicPr>
          <p:nvPr/>
        </p:nvPicPr>
        <p:blipFill>
          <a:blip r:embed="rId2"/>
          <a:stretch>
            <a:fillRect/>
          </a:stretch>
        </p:blipFill>
        <p:spPr>
          <a:xfrm rot="20991371">
            <a:off x="215657" y="389564"/>
            <a:ext cx="3077640" cy="2040609"/>
          </a:xfrm>
          <a:prstGeom prst="rect">
            <a:avLst/>
          </a:prstGeom>
        </p:spPr>
      </p:pic>
      <p:pic>
        <p:nvPicPr>
          <p:cNvPr id="5" name="Picture 4"/>
          <p:cNvPicPr>
            <a:picLocks noChangeAspect="1"/>
          </p:cNvPicPr>
          <p:nvPr/>
        </p:nvPicPr>
        <p:blipFill>
          <a:blip r:embed="rId3"/>
          <a:stretch>
            <a:fillRect/>
          </a:stretch>
        </p:blipFill>
        <p:spPr>
          <a:xfrm rot="20879030">
            <a:off x="8494805" y="3992498"/>
            <a:ext cx="3495317" cy="2385923"/>
          </a:xfrm>
          <a:prstGeom prst="rect">
            <a:avLst/>
          </a:prstGeom>
        </p:spPr>
      </p:pic>
      <p:pic>
        <p:nvPicPr>
          <p:cNvPr id="6" name="Picture 5"/>
          <p:cNvPicPr>
            <a:picLocks noChangeAspect="1"/>
          </p:cNvPicPr>
          <p:nvPr/>
        </p:nvPicPr>
        <p:blipFill>
          <a:blip r:embed="rId4"/>
          <a:stretch>
            <a:fillRect/>
          </a:stretch>
        </p:blipFill>
        <p:spPr>
          <a:xfrm>
            <a:off x="8661620" y="0"/>
            <a:ext cx="3530380" cy="2347703"/>
          </a:xfrm>
          <a:prstGeom prst="rect">
            <a:avLst/>
          </a:prstGeom>
        </p:spPr>
      </p:pic>
      <p:pic>
        <p:nvPicPr>
          <p:cNvPr id="7" name="Picture 6"/>
          <p:cNvPicPr>
            <a:picLocks noChangeAspect="1"/>
          </p:cNvPicPr>
          <p:nvPr/>
        </p:nvPicPr>
        <p:blipFill>
          <a:blip r:embed="rId5"/>
          <a:stretch>
            <a:fillRect/>
          </a:stretch>
        </p:blipFill>
        <p:spPr>
          <a:xfrm>
            <a:off x="567603" y="4260274"/>
            <a:ext cx="3216637" cy="2140526"/>
          </a:xfrm>
          <a:prstGeom prst="rect">
            <a:avLst/>
          </a:prstGeom>
        </p:spPr>
      </p:pic>
    </p:spTree>
    <p:extLst>
      <p:ext uri="{BB962C8B-B14F-4D97-AF65-F5344CB8AC3E}">
        <p14:creationId xmlns:p14="http://schemas.microsoft.com/office/powerpoint/2010/main" val="18039002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 calcmode="lin" valueType="num">
                                      <p:cBhvr>
                                        <p:cTn id="33" dur="1000" fill="hold"/>
                                        <p:tgtEl>
                                          <p:spTgt spid="5"/>
                                        </p:tgtEl>
                                        <p:attrNameLst>
                                          <p:attrName>style.rotation</p:attrName>
                                        </p:attrNameLst>
                                      </p:cBhvr>
                                      <p:tavLst>
                                        <p:tav tm="0">
                                          <p:val>
                                            <p:fltVal val="90"/>
                                          </p:val>
                                        </p:tav>
                                        <p:tav tm="100000">
                                          <p:val>
                                            <p:fltVal val="0"/>
                                          </p:val>
                                        </p:tav>
                                      </p:tavLst>
                                    </p:anim>
                                    <p:animEffect transition="in" filter="fade">
                                      <p:cBhvr>
                                        <p:cTn id="3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773" y="187036"/>
            <a:ext cx="11367654" cy="2867891"/>
          </a:xfrm>
        </p:spPr>
        <p:txBody>
          <a:bodyPr>
            <a:normAutofit/>
          </a:bodyPr>
          <a:lstStyle/>
          <a:p>
            <a:r>
              <a:rPr lang="es-ES" sz="1600" b="1" dirty="0">
                <a:solidFill>
                  <a:srgbClr val="FFFF00"/>
                </a:solidFill>
              </a:rPr>
              <a:t>El significado de la palabra </a:t>
            </a:r>
            <a:r>
              <a:rPr lang="es-ES" sz="1600" b="1" dirty="0" err="1">
                <a:solidFill>
                  <a:srgbClr val="FFFF00"/>
                </a:solidFill>
              </a:rPr>
              <a:t>TapasA</a:t>
            </a:r>
            <a:r>
              <a:rPr lang="es-ES" sz="1600" b="1" dirty="0">
                <a:solidFill>
                  <a:srgbClr val="FFFF00"/>
                </a:solidFill>
              </a:rPr>
              <a:t> 'tapa' es un 'tapa' o '</a:t>
            </a:r>
            <a:r>
              <a:rPr lang="es-ES" sz="1600" b="1" dirty="0" err="1">
                <a:solidFill>
                  <a:srgbClr val="FFFF00"/>
                </a:solidFill>
              </a:rPr>
              <a:t>cover</a:t>
            </a:r>
            <a:r>
              <a:rPr lang="es-ES" sz="1600" b="1" dirty="0">
                <a:solidFill>
                  <a:srgbClr val="FFFF00"/>
                </a:solidFill>
              </a:rPr>
              <a:t>'. En los primeros días de las tapas, una rebanada de queso o jamón fue dada con su bebida y colocada sobre la copa. Existe cierto debate sobre por qué exactamente fue esto: para espantar las </a:t>
            </a:r>
            <a:r>
              <a:rPr lang="es-ES" sz="1600" b="1" dirty="0" err="1">
                <a:solidFill>
                  <a:srgbClr val="FFFF00"/>
                </a:solidFill>
              </a:rPr>
              <a:t>moscas.Para</a:t>
            </a:r>
            <a:r>
              <a:rPr lang="es-ES" sz="1600" b="1" dirty="0">
                <a:solidFill>
                  <a:srgbClr val="FFFF00"/>
                </a:solidFill>
              </a:rPr>
              <a:t> ocultar el olor del vino </a:t>
            </a:r>
            <a:r>
              <a:rPr lang="es-ES" sz="1600" b="1" dirty="0" err="1">
                <a:solidFill>
                  <a:srgbClr val="FFFF00"/>
                </a:solidFill>
              </a:rPr>
              <a:t>mal.Para</a:t>
            </a:r>
            <a:r>
              <a:rPr lang="es-ES" sz="1600" b="1" dirty="0">
                <a:solidFill>
                  <a:srgbClr val="FFFF00"/>
                </a:solidFill>
              </a:rPr>
              <a:t> evitar que el viento sopla su bebida por todas partes. </a:t>
            </a:r>
            <a:r>
              <a:rPr lang="es-ES" sz="1600" dirty="0" smtClean="0"/>
              <a:t/>
            </a:r>
            <a:br>
              <a:rPr lang="es-ES" sz="1600" dirty="0" smtClean="0"/>
            </a:br>
            <a:r>
              <a:rPr lang="es-ES" sz="1600" dirty="0" smtClean="0">
                <a:solidFill>
                  <a:srgbClr val="FFFF00"/>
                </a:solidFill>
              </a:rPr>
              <a:t>English </a:t>
            </a:r>
            <a:r>
              <a:rPr lang="es-ES" sz="1600" dirty="0" err="1" smtClean="0">
                <a:solidFill>
                  <a:srgbClr val="FFFF00"/>
                </a:solidFill>
              </a:rPr>
              <a:t>translation</a:t>
            </a:r>
            <a:r>
              <a:rPr lang="es-ES" sz="1600" dirty="0" smtClean="0">
                <a:solidFill>
                  <a:srgbClr val="FFFF00"/>
                </a:solidFill>
              </a:rPr>
              <a:t>:  </a:t>
            </a:r>
            <a:r>
              <a:rPr lang="en-IN" sz="1600" dirty="0" smtClean="0">
                <a:solidFill>
                  <a:srgbClr val="FFFF00"/>
                </a:solidFill>
              </a:rPr>
              <a:t>The </a:t>
            </a:r>
            <a:r>
              <a:rPr lang="en-IN" sz="1600" dirty="0">
                <a:solidFill>
                  <a:srgbClr val="FFFF00"/>
                </a:solidFill>
              </a:rPr>
              <a:t>Meaning of the Word </a:t>
            </a:r>
            <a:r>
              <a:rPr lang="en-IN" sz="1600" dirty="0" smtClean="0">
                <a:solidFill>
                  <a:srgbClr val="FFFF00"/>
                </a:solidFill>
              </a:rPr>
              <a:t>Tapas</a:t>
            </a:r>
            <a:r>
              <a:rPr lang="en-IN" sz="1600" b="1" dirty="0" smtClean="0">
                <a:solidFill>
                  <a:srgbClr val="FFFF00"/>
                </a:solidFill>
              </a:rPr>
              <a:t>. </a:t>
            </a:r>
            <a:r>
              <a:rPr lang="en-IN" sz="1600" dirty="0" smtClean="0">
                <a:solidFill>
                  <a:srgbClr val="FFFF00"/>
                </a:solidFill>
              </a:rPr>
              <a:t>A </a:t>
            </a:r>
            <a:r>
              <a:rPr lang="en-IN" sz="1600" dirty="0">
                <a:solidFill>
                  <a:srgbClr val="FFFF00"/>
                </a:solidFill>
              </a:rPr>
              <a:t>'</a:t>
            </a:r>
            <a:r>
              <a:rPr lang="en-IN" sz="1600" i="1" dirty="0">
                <a:solidFill>
                  <a:srgbClr val="FFFF00"/>
                </a:solidFill>
              </a:rPr>
              <a:t>tapa</a:t>
            </a:r>
            <a:r>
              <a:rPr lang="en-IN" sz="1600" dirty="0">
                <a:solidFill>
                  <a:srgbClr val="FFFF00"/>
                </a:solidFill>
              </a:rPr>
              <a:t>' is a 'lid' or 'cover'. In the early days of tapas, a slice of cheese or ham was given with your drink and placed over your drink. There is some debate over why exactly this was done:</a:t>
            </a:r>
            <a:br>
              <a:rPr lang="en-IN" sz="1600" dirty="0">
                <a:solidFill>
                  <a:srgbClr val="FFFF00"/>
                </a:solidFill>
              </a:rPr>
            </a:br>
            <a:r>
              <a:rPr lang="en-IN" sz="1600" dirty="0">
                <a:solidFill>
                  <a:srgbClr val="FFFF00"/>
                </a:solidFill>
              </a:rPr>
              <a:t>To keep out the flies.</a:t>
            </a:r>
            <a:br>
              <a:rPr lang="en-IN" sz="1600" dirty="0">
                <a:solidFill>
                  <a:srgbClr val="FFFF00"/>
                </a:solidFill>
              </a:rPr>
            </a:br>
            <a:r>
              <a:rPr lang="en-IN" sz="1600" dirty="0">
                <a:solidFill>
                  <a:srgbClr val="FFFF00"/>
                </a:solidFill>
              </a:rPr>
              <a:t>To hide the smell of the bad wine.</a:t>
            </a:r>
            <a:br>
              <a:rPr lang="en-IN" sz="1600" dirty="0">
                <a:solidFill>
                  <a:srgbClr val="FFFF00"/>
                </a:solidFill>
              </a:rPr>
            </a:br>
            <a:r>
              <a:rPr lang="en-IN" sz="1600" dirty="0">
                <a:solidFill>
                  <a:srgbClr val="FFFF00"/>
                </a:solidFill>
              </a:rPr>
              <a:t>To keep the wind from blowing your drink everywhere.</a:t>
            </a:r>
            <a:r>
              <a:rPr lang="en-IN" sz="1800" dirty="0"/>
              <a:t/>
            </a:r>
            <a:br>
              <a:rPr lang="en-IN" sz="1800" dirty="0"/>
            </a:br>
            <a:endParaRPr lang="en-IN" sz="1800" dirty="0"/>
          </a:p>
        </p:txBody>
      </p:sp>
      <p:sp>
        <p:nvSpPr>
          <p:cNvPr id="4" name="TextBox 3"/>
          <p:cNvSpPr txBox="1"/>
          <p:nvPr/>
        </p:nvSpPr>
        <p:spPr>
          <a:xfrm>
            <a:off x="270164" y="2888673"/>
            <a:ext cx="11357263" cy="3816429"/>
          </a:xfrm>
          <a:prstGeom prst="rect">
            <a:avLst/>
          </a:prstGeom>
          <a:noFill/>
        </p:spPr>
        <p:txBody>
          <a:bodyPr wrap="square" rtlCol="0">
            <a:spAutoFit/>
          </a:bodyPr>
          <a:lstStyle/>
          <a:p>
            <a:r>
              <a:rPr lang="es-ES" sz="1600" b="1" dirty="0"/>
              <a:t>Tapas: Un mundo de sabores</a:t>
            </a:r>
            <a:r>
              <a:rPr lang="es-ES" sz="1600" b="1" dirty="0" smtClean="0"/>
              <a:t/>
            </a:r>
            <a:br>
              <a:rPr lang="es-ES" sz="1600" b="1" dirty="0" smtClean="0"/>
            </a:br>
            <a:r>
              <a:rPr lang="es-ES" sz="1600" b="1" dirty="0"/>
              <a:t>Los españoles amo sus tapas. Participar en el tapeo es parte de su savoir </a:t>
            </a:r>
            <a:r>
              <a:rPr lang="es-ES" sz="1600" b="1" dirty="0" err="1"/>
              <a:t>vivre</a:t>
            </a:r>
            <a:r>
              <a:rPr lang="es-ES" sz="1600" b="1" dirty="0"/>
              <a:t> en grandes ciudades y pequeños pueblos por igual. Llegado tarde en cualquier ciudad española y verá la gente en el bar, bebiendo un vaso de Rioja y compartir un par de platos de tapas. Un poco diferente a una cerveza y un paquete de sal y patatas fritas </a:t>
            </a:r>
            <a:r>
              <a:rPr lang="es-ES" sz="1600" b="1" dirty="0" err="1"/>
              <a:t>Lineker</a:t>
            </a:r>
            <a:r>
              <a:rPr lang="es-ES" sz="1600" b="1" dirty="0"/>
              <a:t> en su local. Pero muy pequeños trozos de comida que muerdan con una copa de vino - ¿dónde está la diversión en eso? Bueno eso es un mito. Tapas no es sólo aceitunas y la gamba extraña o con sabor a ajo patata - es una cocina a sí mismo, donde la diversión está en cantidad como en calidad. </a:t>
            </a:r>
            <a:endParaRPr lang="es-ES" sz="1600" b="1" dirty="0" smtClean="0"/>
          </a:p>
          <a:p>
            <a:r>
              <a:rPr lang="es-ES" sz="1600" dirty="0" smtClean="0"/>
              <a:t>English </a:t>
            </a:r>
            <a:r>
              <a:rPr lang="es-ES" sz="1600" dirty="0" err="1" smtClean="0"/>
              <a:t>Translation</a:t>
            </a:r>
            <a:r>
              <a:rPr lang="es-ES" sz="1600" dirty="0" smtClean="0"/>
              <a:t>: </a:t>
            </a:r>
            <a:r>
              <a:rPr lang="en-IN" sz="1600" dirty="0" smtClean="0"/>
              <a:t>Tapas</a:t>
            </a:r>
            <a:r>
              <a:rPr lang="en-IN" sz="1600" dirty="0"/>
              <a:t>: A world of </a:t>
            </a:r>
            <a:r>
              <a:rPr lang="en-IN" sz="1600" dirty="0" err="1"/>
              <a:t>flavors</a:t>
            </a:r>
            <a:endParaRPr lang="en-IN" sz="1600" dirty="0"/>
          </a:p>
          <a:p>
            <a:r>
              <a:rPr lang="en-IN" sz="1600" dirty="0"/>
              <a:t>The Spanish love their tapas. Participating in the </a:t>
            </a:r>
            <a:r>
              <a:rPr lang="en-IN" sz="1600" dirty="0" err="1"/>
              <a:t>tapeo</a:t>
            </a:r>
            <a:r>
              <a:rPr lang="en-IN" sz="1600" dirty="0"/>
              <a:t> is part of their savoir vivre in large cities and small villages alike. Come early evening in any Spanish town and you'll see people at the bar, sipping a glass of Rioja and sharing a couple of tapas dishes. Bit different to a pint and a packet of salt and </a:t>
            </a:r>
            <a:r>
              <a:rPr lang="en-IN" sz="1600" dirty="0" err="1"/>
              <a:t>Lineker</a:t>
            </a:r>
            <a:r>
              <a:rPr lang="en-IN" sz="1600" dirty="0"/>
              <a:t> crisps in your local. But teeny tiny bits of food that you nibble with a glass of wine - where's the fun in that? Well that's just a myth. Tapas is not just olives and the odd prawn or garlicky potato - it's a cuisine unto itself, where the fun is in quantity as much as in quality.</a:t>
            </a:r>
          </a:p>
          <a:p>
            <a:endParaRPr lang="en-IN" dirty="0"/>
          </a:p>
        </p:txBody>
      </p:sp>
    </p:spTree>
    <p:extLst>
      <p:ext uri="{BB962C8B-B14F-4D97-AF65-F5344CB8AC3E}">
        <p14:creationId xmlns:p14="http://schemas.microsoft.com/office/powerpoint/2010/main" val="315004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255" y="187036"/>
            <a:ext cx="11502736" cy="4925292"/>
          </a:xfrm>
        </p:spPr>
        <p:txBody>
          <a:bodyPr>
            <a:normAutofit/>
          </a:bodyPr>
          <a:lstStyle/>
          <a:p>
            <a:r>
              <a:rPr lang="es-ES" sz="1800" dirty="0">
                <a:solidFill>
                  <a:schemeClr val="accent2">
                    <a:lumMod val="20000"/>
                    <a:lumOff val="80000"/>
                  </a:schemeClr>
                </a:solidFill>
              </a:rPr>
              <a:t/>
            </a:r>
            <a:br>
              <a:rPr lang="es-ES" sz="1800" dirty="0">
                <a:solidFill>
                  <a:schemeClr val="accent2">
                    <a:lumMod val="20000"/>
                    <a:lumOff val="80000"/>
                  </a:schemeClr>
                </a:solidFill>
              </a:rPr>
            </a:br>
            <a:r>
              <a:rPr lang="es-ES" sz="1800" b="1" dirty="0">
                <a:solidFill>
                  <a:schemeClr val="accent2">
                    <a:lumMod val="20000"/>
                    <a:lumOff val="80000"/>
                  </a:schemeClr>
                </a:solidFill>
              </a:rPr>
              <a:t>Variedad ilimitada de Tapas </a:t>
            </a:r>
            <a:br>
              <a:rPr lang="es-ES" sz="1800" b="1" dirty="0">
                <a:solidFill>
                  <a:schemeClr val="accent2">
                    <a:lumMod val="20000"/>
                    <a:lumOff val="80000"/>
                  </a:schemeClr>
                </a:solidFill>
              </a:rPr>
            </a:br>
            <a:r>
              <a:rPr lang="es-ES" sz="1800" b="1" dirty="0">
                <a:solidFill>
                  <a:schemeClr val="accent2">
                    <a:lumMod val="20000"/>
                    <a:lumOff val="80000"/>
                  </a:schemeClr>
                </a:solidFill>
              </a:rPr>
              <a:t>Los ingredientes que entran en la fabricación de tapas español son ilimitados, y las combinaciones se pueden estirar por lo que la imaginación. Las verduras, los mariscos, la volatería, la lechería y la carne son toda la parte de esta magnífica experiencia culinaria. La llave a la calidad tapas es frescura e ingredientes principales.</a:t>
            </a:r>
            <a:br>
              <a:rPr lang="es-ES" sz="1800" b="1" dirty="0">
                <a:solidFill>
                  <a:schemeClr val="accent2">
                    <a:lumMod val="20000"/>
                    <a:lumOff val="80000"/>
                  </a:schemeClr>
                </a:solidFill>
              </a:rPr>
            </a:br>
            <a:r>
              <a:rPr lang="es-ES" sz="1800" b="1" dirty="0">
                <a:solidFill>
                  <a:schemeClr val="accent2">
                    <a:lumMod val="20000"/>
                    <a:lumOff val="80000"/>
                  </a:schemeClr>
                </a:solidFill>
              </a:rPr>
              <a:t>Tapas se puede servir caliente o frío o en la temperatura ambiente. Mayoría no es difícil o lleva mucho tiempo para </a:t>
            </a:r>
            <a:r>
              <a:rPr lang="es-ES" sz="1800" b="1" dirty="0" err="1" smtClean="0">
                <a:solidFill>
                  <a:schemeClr val="accent2">
                    <a:lumMod val="20000"/>
                    <a:lumOff val="80000"/>
                  </a:schemeClr>
                </a:solidFill>
              </a:rPr>
              <a:t>preararse</a:t>
            </a:r>
            <a:r>
              <a:rPr lang="es-ES" sz="1800" b="1" dirty="0" smtClean="0">
                <a:solidFill>
                  <a:schemeClr val="accent2">
                    <a:lumMod val="20000"/>
                    <a:lumOff val="80000"/>
                  </a:schemeClr>
                </a:solidFill>
              </a:rPr>
              <a:t>. </a:t>
            </a:r>
            <a:r>
              <a:rPr lang="es-ES" sz="1800" dirty="0" smtClean="0">
                <a:solidFill>
                  <a:schemeClr val="accent2">
                    <a:lumMod val="20000"/>
                    <a:lumOff val="80000"/>
                  </a:schemeClr>
                </a:solidFill>
              </a:rPr>
              <a:t/>
            </a:r>
            <a:br>
              <a:rPr lang="es-ES" sz="1800" dirty="0" smtClean="0">
                <a:solidFill>
                  <a:schemeClr val="accent2">
                    <a:lumMod val="20000"/>
                    <a:lumOff val="80000"/>
                  </a:schemeClr>
                </a:solidFill>
              </a:rPr>
            </a:br>
            <a:r>
              <a:rPr lang="en-IN" sz="2000" dirty="0" smtClean="0">
                <a:solidFill>
                  <a:schemeClr val="accent2">
                    <a:lumMod val="20000"/>
                    <a:lumOff val="80000"/>
                  </a:schemeClr>
                </a:solidFill>
              </a:rPr>
              <a:t>English translation: Variety </a:t>
            </a:r>
            <a:r>
              <a:rPr lang="en-IN" sz="2000" dirty="0">
                <a:solidFill>
                  <a:schemeClr val="accent2">
                    <a:lumMod val="20000"/>
                    <a:lumOff val="80000"/>
                  </a:schemeClr>
                </a:solidFill>
              </a:rPr>
              <a:t>of </a:t>
            </a:r>
            <a:r>
              <a:rPr lang="en-IN" sz="2000" dirty="0" smtClean="0">
                <a:solidFill>
                  <a:schemeClr val="accent2">
                    <a:lumMod val="20000"/>
                    <a:lumOff val="80000"/>
                  </a:schemeClr>
                </a:solidFill>
              </a:rPr>
              <a:t>Tapas are </a:t>
            </a:r>
            <a:r>
              <a:rPr lang="en-IN" sz="2000" dirty="0" err="1" smtClean="0">
                <a:solidFill>
                  <a:schemeClr val="accent2">
                    <a:lumMod val="20000"/>
                    <a:lumOff val="80000"/>
                  </a:schemeClr>
                </a:solidFill>
              </a:rPr>
              <a:t>limtless</a:t>
            </a:r>
            <a:r>
              <a:rPr lang="en-IN" sz="2000" b="1" dirty="0">
                <a:solidFill>
                  <a:schemeClr val="accent2">
                    <a:lumMod val="20000"/>
                    <a:lumOff val="80000"/>
                  </a:schemeClr>
                </a:solidFill>
              </a:rPr>
              <a:t/>
            </a:r>
            <a:br>
              <a:rPr lang="en-IN" sz="2000" b="1" dirty="0">
                <a:solidFill>
                  <a:schemeClr val="accent2">
                    <a:lumMod val="20000"/>
                    <a:lumOff val="80000"/>
                  </a:schemeClr>
                </a:solidFill>
              </a:rPr>
            </a:br>
            <a:r>
              <a:rPr lang="en-IN" sz="2000" dirty="0">
                <a:solidFill>
                  <a:schemeClr val="accent2">
                    <a:lumMod val="20000"/>
                    <a:lumOff val="80000"/>
                  </a:schemeClr>
                </a:solidFill>
              </a:rPr>
              <a:t>The ingredients that go into the making of Spanish tapas are limitless, and the combinations can stretch as far as the imagination. Vegetables, seafood, poultry, dairy and meat are all part of this grand culinary experience. The key to quality tapas is freshness and prime ingredients.</a:t>
            </a:r>
            <a:br>
              <a:rPr lang="en-IN" sz="2000" dirty="0">
                <a:solidFill>
                  <a:schemeClr val="accent2">
                    <a:lumMod val="20000"/>
                    <a:lumOff val="80000"/>
                  </a:schemeClr>
                </a:solidFill>
              </a:rPr>
            </a:br>
            <a:r>
              <a:rPr lang="en-IN" sz="2000" dirty="0">
                <a:solidFill>
                  <a:schemeClr val="accent2">
                    <a:lumMod val="20000"/>
                    <a:lumOff val="80000"/>
                  </a:schemeClr>
                </a:solidFill>
              </a:rPr>
              <a:t>Tapas can be served hot or cold or at room temperature. Most are not difficult or time consuming to prepare.</a:t>
            </a:r>
            <a:br>
              <a:rPr lang="en-IN" sz="2000" dirty="0">
                <a:solidFill>
                  <a:schemeClr val="accent2">
                    <a:lumMod val="20000"/>
                    <a:lumOff val="80000"/>
                  </a:schemeClr>
                </a:solidFill>
              </a:rPr>
            </a:br>
            <a:endParaRPr lang="en-IN" sz="2000" dirty="0">
              <a:solidFill>
                <a:schemeClr val="accent2">
                  <a:lumMod val="20000"/>
                  <a:lumOff val="80000"/>
                </a:schemeClr>
              </a:solidFill>
            </a:endParaRPr>
          </a:p>
        </p:txBody>
      </p:sp>
      <p:sp>
        <p:nvSpPr>
          <p:cNvPr id="4" name="TextBox 3"/>
          <p:cNvSpPr txBox="1"/>
          <p:nvPr/>
        </p:nvSpPr>
        <p:spPr>
          <a:xfrm>
            <a:off x="9559636" y="5611091"/>
            <a:ext cx="2867891" cy="646331"/>
          </a:xfrm>
          <a:prstGeom prst="rect">
            <a:avLst/>
          </a:prstGeom>
          <a:noFill/>
        </p:spPr>
        <p:txBody>
          <a:bodyPr wrap="square" rtlCol="0">
            <a:spAutoFit/>
          </a:bodyPr>
          <a:lstStyle/>
          <a:p>
            <a:r>
              <a:rPr lang="en-IN" dirty="0" err="1" smtClean="0"/>
              <a:t>Renesa</a:t>
            </a:r>
            <a:r>
              <a:rPr lang="en-IN" dirty="0" smtClean="0"/>
              <a:t> </a:t>
            </a:r>
            <a:r>
              <a:rPr lang="en-IN" dirty="0" err="1" smtClean="0"/>
              <a:t>Pruthi</a:t>
            </a:r>
            <a:endParaRPr lang="en-IN" dirty="0"/>
          </a:p>
          <a:p>
            <a:r>
              <a:rPr lang="en-IN" dirty="0" smtClean="0"/>
              <a:t>Grade 9 </a:t>
            </a:r>
            <a:endParaRPr lang="en-IN" dirty="0"/>
          </a:p>
        </p:txBody>
      </p:sp>
    </p:spTree>
    <p:extLst>
      <p:ext uri="{BB962C8B-B14F-4D97-AF65-F5344CB8AC3E}">
        <p14:creationId xmlns:p14="http://schemas.microsoft.com/office/powerpoint/2010/main" val="15401708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31</TotalTime>
  <Words>90</Words>
  <Application>Microsoft Office PowerPoint</Application>
  <PresentationFormat>Custom</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Slice</vt:lpstr>
      <vt:lpstr>Tapas: A Delightful Culinary Tradition from Spain! </vt:lpstr>
      <vt:lpstr>El significado de la palabra TapasA 'tapa' es un 'tapa' o 'cover'. En los primeros días de las tapas, una rebanada de queso o jamón fue dada con su bebida y colocada sobre la copa. Existe cierto debate sobre por qué exactamente fue esto: para espantar las moscas.Para ocultar el olor del vino mal.Para evitar que el viento sopla su bebida por todas partes.  English translation:  The Meaning of the Word Tapas. A 'tapa' is a 'lid' or 'cover'. In the early days of tapas, a slice of cheese or ham was given with your drink and placed over your drink. There is some debate over why exactly this was done: To keep out the flies. To hide the smell of the bad wine. To keep the wind from blowing your drink everywhere. </vt:lpstr>
      <vt:lpstr> Variedad ilimitada de Tapas  Los ingredientes que entran en la fabricación de tapas español son ilimitados, y las combinaciones se pueden estirar por lo que la imaginación. Las verduras, los mariscos, la volatería, la lechería y la carne son toda la parte de esta magnífica experiencia culinaria. La llave a la calidad tapas es frescura e ingredientes principales. Tapas se puede servir caliente o frío o en la temperatura ambiente. Mayoría no es difícil o lleva mucho tiempo para preararse.  English translation: Variety of Tapas are limtless The ingredients that go into the making of Spanish tapas are limitless, and the combinations can stretch as far as the imagination. Vegetables, seafood, poultry, dairy and meat are all part of this grand culinary experience. The key to quality tapas is freshness and prime ingredients. Tapas can be served hot or cold or at room temperature. Most are not difficult or time consuming to prepare.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Tapas: A Delightful Culinary Tradition from Spain!</dc:title>
  <dc:creator>Adhiraj</dc:creator>
  <cp:lastModifiedBy>Maria Del. Lopez</cp:lastModifiedBy>
  <cp:revision>4</cp:revision>
  <dcterms:created xsi:type="dcterms:W3CDTF">2013-10-17T16:55:46Z</dcterms:created>
  <dcterms:modified xsi:type="dcterms:W3CDTF">2013-10-18T05:49:44Z</dcterms:modified>
</cp:coreProperties>
</file>