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5" r:id="rId1"/>
  </p:sldMasterIdLst>
  <p:sldIdLst>
    <p:sldId id="256" r:id="rId2"/>
    <p:sldId id="257" r:id="rId3"/>
    <p:sldId id="261" r:id="rId4"/>
    <p:sldId id="258" r:id="rId5"/>
    <p:sldId id="263"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4E5D82E-3C7B-3148-8693-178671DAF02C}" type="datetimeFigureOut">
              <a:rPr lang="en-US" smtClean="0"/>
              <a:t>10/18/2013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237106-F2ED-405E-BC33-CC3CF4262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E5D82E-3C7B-3148-8693-178671DAF02C}"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C2296-5E5F-1542-9F91-4DB53E6D58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4E5D82E-3C7B-3148-8693-178671DAF02C}" type="datetimeFigureOut">
              <a:rPr lang="en-US" smtClean="0"/>
              <a:t>10/18/2013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5FC2296-5E5F-1542-9F91-4DB53E6D58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E5D82E-3C7B-3148-8693-178671DAF02C}"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FC2296-5E5F-1542-9F91-4DB53E6D58D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E5D82E-3C7B-3148-8693-178671DAF02C}" type="datetimeFigureOut">
              <a:rPr lang="en-US" smtClean="0"/>
              <a:t>10/18/2013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5FC2296-5E5F-1542-9F91-4DB53E6D58D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4E5D82E-3C7B-3148-8693-178671DAF02C}" type="datetimeFigureOut">
              <a:rPr lang="en-US" smtClean="0"/>
              <a:t>10/18/2013</a:t>
            </a:fld>
            <a:endParaRPr lang="en-US"/>
          </a:p>
        </p:txBody>
      </p:sp>
      <p:sp>
        <p:nvSpPr>
          <p:cNvPr id="10" name="Slide Number Placeholder 9"/>
          <p:cNvSpPr>
            <a:spLocks noGrp="1"/>
          </p:cNvSpPr>
          <p:nvPr>
            <p:ph type="sldNum" sz="quarter" idx="16"/>
          </p:nvPr>
        </p:nvSpPr>
        <p:spPr/>
        <p:txBody>
          <a:bodyPr rtlCol="0"/>
          <a:lstStyle/>
          <a:p>
            <a:fld id="{35FC2296-5E5F-1542-9F91-4DB53E6D58D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E5D82E-3C7B-3148-8693-178671DAF02C}" type="datetimeFigureOut">
              <a:rPr lang="en-US" smtClean="0"/>
              <a:t>10/18/2013</a:t>
            </a:fld>
            <a:endParaRPr lang="en-US"/>
          </a:p>
        </p:txBody>
      </p:sp>
      <p:sp>
        <p:nvSpPr>
          <p:cNvPr id="12" name="Slide Number Placeholder 11"/>
          <p:cNvSpPr>
            <a:spLocks noGrp="1"/>
          </p:cNvSpPr>
          <p:nvPr>
            <p:ph type="sldNum" sz="quarter" idx="16"/>
          </p:nvPr>
        </p:nvSpPr>
        <p:spPr/>
        <p:txBody>
          <a:bodyPr rtlCol="0"/>
          <a:lstStyle/>
          <a:p>
            <a:fld id="{35FC2296-5E5F-1542-9F91-4DB53E6D58D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E5D82E-3C7B-3148-8693-178671DAF02C}" type="datetimeFigureOut">
              <a:rPr lang="en-US" smtClean="0"/>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5FC2296-5E5F-1542-9F91-4DB53E6D58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D82E-3C7B-3148-8693-178671DAF02C}" type="datetimeFigureOut">
              <a:rPr lang="en-US" smtClean="0"/>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5FC2296-5E5F-1542-9F91-4DB53E6D58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E5D82E-3C7B-3148-8693-178671DAF02C}"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5CE407-6216-4202-80E4-A30DC2F709B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4E5D82E-3C7B-3148-8693-178671DAF02C}" type="datetimeFigureOut">
              <a:rPr lang="en-US" smtClean="0"/>
              <a:t>10/18/2013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5FC2296-5E5F-1542-9F91-4DB53E6D58D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4E5D82E-3C7B-3148-8693-178671DAF02C}" type="datetimeFigureOut">
              <a:rPr lang="en-US" smtClean="0"/>
              <a:t>10/18/2013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FC2296-5E5F-1542-9F91-4DB53E6D58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453094"/>
            <a:ext cx="6477000" cy="1414306"/>
          </a:xfrm>
          <a:solidFill>
            <a:srgbClr val="FF0000"/>
          </a:solidFill>
        </p:spPr>
        <p:txBody>
          <a:bodyPr>
            <a:normAutofit fontScale="90000"/>
          </a:bodyPr>
          <a:lstStyle/>
          <a:p>
            <a:r>
              <a:rPr lang="en-US" dirty="0" smtClean="0">
                <a:solidFill>
                  <a:srgbClr val="FFFF00"/>
                </a:solidFill>
              </a:rPr>
              <a:t>Tapas de </a:t>
            </a:r>
            <a:r>
              <a:rPr lang="en-US" dirty="0" err="1" smtClean="0">
                <a:solidFill>
                  <a:srgbClr val="FFFF00"/>
                </a:solidFill>
              </a:rPr>
              <a:t>España</a:t>
            </a:r>
            <a:r>
              <a:rPr lang="en-US" dirty="0" smtClean="0">
                <a:solidFill>
                  <a:srgbClr val="FFFF00"/>
                </a:solidFill>
              </a:rPr>
              <a:t>- </a:t>
            </a:r>
            <a:r>
              <a:rPr lang="es-ES_tradnl" dirty="0">
                <a:solidFill>
                  <a:srgbClr val="FFFF00"/>
                </a:solidFill>
              </a:rPr>
              <a:t>información general</a:t>
            </a:r>
            <a:endParaRPr lang="en-US" dirty="0">
              <a:solidFill>
                <a:srgbClr val="FFFF00"/>
              </a:solidFill>
            </a:endParaRPr>
          </a:p>
        </p:txBody>
      </p:sp>
      <p:sp>
        <p:nvSpPr>
          <p:cNvPr id="3" name="Subtitle 2"/>
          <p:cNvSpPr>
            <a:spLocks noGrp="1"/>
          </p:cNvSpPr>
          <p:nvPr>
            <p:ph type="subTitle" idx="1"/>
          </p:nvPr>
        </p:nvSpPr>
        <p:spPr/>
        <p:txBody>
          <a:bodyPr/>
          <a:lstStyle/>
          <a:p>
            <a:r>
              <a:rPr lang="en-US" dirty="0" smtClean="0"/>
              <a:t>By: </a:t>
            </a:r>
            <a:r>
              <a:rPr lang="en-US" dirty="0" err="1" smtClean="0"/>
              <a:t>Vatsal</a:t>
            </a:r>
            <a:r>
              <a:rPr lang="en-US" dirty="0" smtClean="0"/>
              <a:t> Bagri and </a:t>
            </a:r>
            <a:r>
              <a:rPr lang="en-US" dirty="0" err="1" smtClean="0"/>
              <a:t>Aanya</a:t>
            </a:r>
            <a:r>
              <a:rPr lang="en-US" dirty="0" smtClean="0"/>
              <a:t> </a:t>
            </a:r>
            <a:r>
              <a:rPr lang="en-US" dirty="0" err="1" smtClean="0"/>
              <a:t>Malaviya</a:t>
            </a:r>
            <a:r>
              <a:rPr lang="en-US" dirty="0" smtClean="0"/>
              <a:t> </a:t>
            </a:r>
            <a:endParaRPr lang="en-US" dirty="0"/>
          </a:p>
        </p:txBody>
      </p:sp>
    </p:spTree>
    <p:extLst>
      <p:ext uri="{BB962C8B-B14F-4D97-AF65-F5344CB8AC3E}">
        <p14:creationId xmlns:p14="http://schemas.microsoft.com/office/powerpoint/2010/main" val="1622795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Tapas</a:t>
            </a:r>
            <a:endParaRPr lang="en-US" dirty="0"/>
          </a:p>
        </p:txBody>
      </p:sp>
      <p:sp>
        <p:nvSpPr>
          <p:cNvPr id="3" name="Content Placeholder 2"/>
          <p:cNvSpPr>
            <a:spLocks noGrp="1"/>
          </p:cNvSpPr>
          <p:nvPr>
            <p:ph sz="quarter" idx="1"/>
          </p:nvPr>
        </p:nvSpPr>
        <p:spPr/>
        <p:txBody>
          <a:bodyPr>
            <a:normAutofit fontScale="92500" lnSpcReduction="20000"/>
          </a:bodyPr>
          <a:lstStyle/>
          <a:p>
            <a:r>
              <a:rPr lang="es-ES_tradnl" dirty="0"/>
              <a:t>"Tapas" son una amplia variedad de aperitivos o </a:t>
            </a:r>
            <a:r>
              <a:rPr lang="es-ES_tradnl" dirty="0" err="1"/>
              <a:t>snacks</a:t>
            </a:r>
            <a:r>
              <a:rPr lang="es-ES_tradnl" dirty="0"/>
              <a:t>, en la cocina española</a:t>
            </a:r>
            <a:r>
              <a:rPr lang="es-ES_tradnl" dirty="0" smtClean="0"/>
              <a:t>.</a:t>
            </a:r>
          </a:p>
          <a:p>
            <a:r>
              <a:rPr lang="es-ES_tradnl" dirty="0"/>
              <a:t>La palabra "tapas" significa "cubrir"</a:t>
            </a:r>
            <a:r>
              <a:rPr lang="es-ES_tradnl" dirty="0" smtClean="0"/>
              <a:t>.</a:t>
            </a:r>
          </a:p>
          <a:p>
            <a:r>
              <a:rPr lang="es-ES_tradnl" dirty="0"/>
              <a:t>Las tapas originales eran las rebanadas de pan o carne utilizados para cubrir sus vasos entre sorbos. Esta era una medida destinada a evitar que las moscas de fruta se cierne sobre la bebida</a:t>
            </a:r>
            <a:r>
              <a:rPr lang="es-ES_tradnl" dirty="0" smtClean="0"/>
              <a:t>.</a:t>
            </a:r>
          </a:p>
          <a:p>
            <a:r>
              <a:rPr lang="es-ES_tradnl" dirty="0"/>
              <a:t>También se suele decir que, dado que se podría estar de pie mientras se come una tapa en los bares tradicionales españoles, que tendrían que colocar los platos en la parte superior de sus bebidas para comer, por lo que es un top</a:t>
            </a:r>
            <a:r>
              <a:rPr lang="es-ES_tradnl" dirty="0" smtClean="0"/>
              <a:t>.</a:t>
            </a:r>
          </a:p>
          <a:p>
            <a:endParaRPr lang="es-ES_tradnl" dirty="0"/>
          </a:p>
          <a:p>
            <a:pPr marL="0" indent="0">
              <a:buNone/>
            </a:pPr>
            <a:endParaRPr lang="en-US" dirty="0"/>
          </a:p>
        </p:txBody>
      </p:sp>
    </p:spTree>
    <p:extLst>
      <p:ext uri="{BB962C8B-B14F-4D97-AF65-F5344CB8AC3E}">
        <p14:creationId xmlns:p14="http://schemas.microsoft.com/office/powerpoint/2010/main" val="36007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919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Area and Price</a:t>
            </a:r>
            <a:endParaRPr lang="en-US" dirty="0"/>
          </a:p>
        </p:txBody>
      </p:sp>
      <p:sp>
        <p:nvSpPr>
          <p:cNvPr id="3" name="Content Placeholder 2"/>
          <p:cNvSpPr>
            <a:spLocks noGrp="1"/>
          </p:cNvSpPr>
          <p:nvPr>
            <p:ph sz="quarter" idx="1"/>
          </p:nvPr>
        </p:nvSpPr>
        <p:spPr>
          <a:xfrm>
            <a:off x="612648" y="1600199"/>
            <a:ext cx="8153400" cy="5048081"/>
          </a:xfrm>
        </p:spPr>
        <p:txBody>
          <a:bodyPr>
            <a:noAutofit/>
          </a:bodyPr>
          <a:lstStyle/>
          <a:p>
            <a:r>
              <a:rPr lang="es-ES_tradnl" sz="2200" dirty="0"/>
              <a:t>Algunos creen que el nombre se originó en algún momento del siglo 16, cuando los propietarios de la taberna de Castilla-La Mancha se enteraron de que el fuerte sabor y olor a queso curado pueden ayudar a disimular la de vino malo, por lo que "cubre", y comenzó a ofrecer queso gratis al servir vino barato</a:t>
            </a:r>
            <a:r>
              <a:rPr lang="es-ES_tradnl" sz="2200" dirty="0" smtClean="0"/>
              <a:t>.</a:t>
            </a:r>
          </a:p>
          <a:p>
            <a:r>
              <a:rPr lang="es-ES_tradnl" sz="2200" dirty="0"/>
              <a:t>En Madrid, Castilla -La Mancha, Castilla y León , Asturias , Extremadura, y en algunas zonas de Andalucía , cuando uno va a un bar y pide una bebida , a menudo una tapa se sirve con él de forma gratuita.</a:t>
            </a:r>
          </a:p>
          <a:p>
            <a:r>
              <a:rPr lang="es-ES_tradnl" sz="2200" dirty="0"/>
              <a:t>Es muy común que un bar o un pequeño restaurante local para tener entre ocho y 12 tipos diferentes de tapas en el calentamiento de las bandejas con mamparas de cristal que cubre la comida</a:t>
            </a:r>
            <a:r>
              <a:rPr lang="es-ES_tradnl" sz="2200" dirty="0" smtClean="0"/>
              <a:t>.</a:t>
            </a:r>
          </a:p>
          <a:p>
            <a:r>
              <a:rPr lang="es-ES_tradnl" sz="2200" dirty="0"/>
              <a:t>Tapas no cuestan mucho , ya que suelen </a:t>
            </a:r>
            <a:r>
              <a:rPr lang="es-ES_tradnl" sz="2200" dirty="0" err="1"/>
              <a:t>complemetaray</a:t>
            </a:r>
            <a:r>
              <a:rPr lang="es-ES_tradnl" sz="2200" dirty="0"/>
              <a:t> con una bebida o que son muy baratos , que van 1-2 euros.</a:t>
            </a:r>
            <a:endParaRPr lang="es-ES_tradnl" sz="2200" dirty="0" smtClean="0"/>
          </a:p>
          <a:p>
            <a:endParaRPr lang="en-US" sz="2200" dirty="0"/>
          </a:p>
        </p:txBody>
      </p:sp>
    </p:spTree>
    <p:extLst>
      <p:ext uri="{BB962C8B-B14F-4D97-AF65-F5344CB8AC3E}">
        <p14:creationId xmlns:p14="http://schemas.microsoft.com/office/powerpoint/2010/main" val="4233365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20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THANK YOU!!!</a:t>
            </a:r>
            <a:endParaRPr lang="en-US" sz="7200" dirty="0"/>
          </a:p>
        </p:txBody>
      </p:sp>
    </p:spTree>
    <p:extLst>
      <p:ext uri="{BB962C8B-B14F-4D97-AF65-F5344CB8AC3E}">
        <p14:creationId xmlns:p14="http://schemas.microsoft.com/office/powerpoint/2010/main" val="2721529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48</TotalTime>
  <Words>296</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Tapas de España- información general</vt:lpstr>
      <vt:lpstr>Tapas</vt:lpstr>
      <vt:lpstr>PowerPoint Presentation</vt:lpstr>
      <vt:lpstr>History, Area and Price</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Tapas de España</dc:title>
  <dc:creator>Apple</dc:creator>
  <cp:lastModifiedBy>Maria Del. Lopez</cp:lastModifiedBy>
  <cp:revision>5</cp:revision>
  <dcterms:created xsi:type="dcterms:W3CDTF">2013-10-17T17:27:42Z</dcterms:created>
  <dcterms:modified xsi:type="dcterms:W3CDTF">2013-10-18T04:28:40Z</dcterms:modified>
</cp:coreProperties>
</file>