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277ECDB1-BF6D-4A10-9199-604AB9C34C3C}" type="datetimeFigureOut">
              <a:rPr lang="en-IN" smtClean="0"/>
              <a:t>17-10-2013</a:t>
            </a:fld>
            <a:endParaRPr lang="en-IN"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IN"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516C54B7-ABDA-403C-9AC7-B37F97C6C26D}" type="slidenum">
              <a:rPr lang="en-IN" smtClean="0"/>
              <a:t>‹#›</a:t>
            </a:fld>
            <a:endParaRPr lang="en-IN"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16C54B7-ABDA-403C-9AC7-B37F97C6C26D}" type="slidenum">
              <a:rPr lang="en-IN" smtClean="0"/>
              <a:t>‹#›</a:t>
            </a:fld>
            <a:endParaRPr lang="en-IN"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16C54B7-ABDA-403C-9AC7-B37F97C6C26D}" type="slidenum">
              <a:rPr lang="en-IN" smtClean="0"/>
              <a:t>‹#›</a:t>
            </a:fld>
            <a:endParaRPr lang="en-IN"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ECDB1-BF6D-4A10-9199-604AB9C34C3C}" type="datetimeFigureOut">
              <a:rPr lang="en-IN" smtClean="0"/>
              <a:t>17-10-2013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16C54B7-ABDA-403C-9AC7-B37F97C6C26D}"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277ECDB1-BF6D-4A10-9199-604AB9C34C3C}" type="datetimeFigureOut">
              <a:rPr lang="en-IN" smtClean="0"/>
              <a:t>17-10-2013</a:t>
            </a:fld>
            <a:endParaRPr lang="en-IN"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IN"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516C54B7-ABDA-403C-9AC7-B37F97C6C26D}"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jsu.edu/faculty/watkins/aztec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The Aztecs</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endParaRPr>
          </a:p>
        </p:txBody>
      </p:sp>
      <p:sp>
        <p:nvSpPr>
          <p:cNvPr id="3" name="Subtitle 2"/>
          <p:cNvSpPr>
            <a:spLocks noGrp="1"/>
          </p:cNvSpPr>
          <p:nvPr>
            <p:ph type="subTitle" idx="1"/>
          </p:nvPr>
        </p:nvSpPr>
        <p:spPr/>
        <p:txBody>
          <a:bodyPr/>
          <a:lstStyle/>
          <a:p>
            <a:r>
              <a:rPr lang="en-US" dirty="0" smtClean="0">
                <a:latin typeface="Algerian" pitchFamily="82" charset="0"/>
              </a:rPr>
              <a:t>Spanish ab inito</a:t>
            </a:r>
            <a:endParaRPr lang="en-IN" dirty="0">
              <a:latin typeface="Algerian" pitchFamily="82" charset="0"/>
            </a:endParaRPr>
          </a:p>
        </p:txBody>
      </p:sp>
      <p:sp>
        <p:nvSpPr>
          <p:cNvPr id="4" name="TextBox 3"/>
          <p:cNvSpPr txBox="1"/>
          <p:nvPr/>
        </p:nvSpPr>
        <p:spPr>
          <a:xfrm rot="20640719">
            <a:off x="708708" y="4365103"/>
            <a:ext cx="2188420" cy="1200329"/>
          </a:xfrm>
          <a:prstGeom prst="rect">
            <a:avLst/>
          </a:prstGeom>
          <a:noFill/>
        </p:spPr>
        <p:txBody>
          <a:bodyPr wrap="none" rtlCol="0">
            <a:spAutoFit/>
          </a:bodyPr>
          <a:lstStyle/>
          <a:p>
            <a:r>
              <a:rPr lang="en-US" dirty="0" smtClean="0">
                <a:latin typeface="Lucida Calligraphy" pitchFamily="66" charset="0"/>
              </a:rPr>
              <a:t>By:</a:t>
            </a:r>
          </a:p>
          <a:p>
            <a:r>
              <a:rPr lang="en-US" dirty="0" err="1" smtClean="0">
                <a:latin typeface="Lucida Calligraphy" pitchFamily="66" charset="0"/>
              </a:rPr>
              <a:t>Tanmay</a:t>
            </a:r>
            <a:r>
              <a:rPr lang="en-US" dirty="0" smtClean="0">
                <a:latin typeface="Lucida Calligraphy" pitchFamily="66" charset="0"/>
              </a:rPr>
              <a:t>, </a:t>
            </a:r>
            <a:r>
              <a:rPr lang="en-US" dirty="0" err="1" smtClean="0">
                <a:latin typeface="Lucida Calligraphy" pitchFamily="66" charset="0"/>
              </a:rPr>
              <a:t>Vidhi</a:t>
            </a:r>
            <a:r>
              <a:rPr lang="en-US" dirty="0" smtClean="0">
                <a:latin typeface="Lucida Calligraphy" pitchFamily="66" charset="0"/>
              </a:rPr>
              <a:t>, </a:t>
            </a:r>
          </a:p>
          <a:p>
            <a:r>
              <a:rPr lang="en-US" dirty="0" err="1" smtClean="0">
                <a:latin typeface="Lucida Calligraphy" pitchFamily="66" charset="0"/>
              </a:rPr>
              <a:t>Jinisha</a:t>
            </a:r>
            <a:r>
              <a:rPr lang="en-US" dirty="0" smtClean="0">
                <a:latin typeface="Lucida Calligraphy" pitchFamily="66" charset="0"/>
              </a:rPr>
              <a:t> and</a:t>
            </a:r>
          </a:p>
          <a:p>
            <a:r>
              <a:rPr lang="en-US" dirty="0" smtClean="0">
                <a:latin typeface="Lucida Calligraphy" pitchFamily="66" charset="0"/>
              </a:rPr>
              <a:t>Parnika</a:t>
            </a:r>
            <a:endParaRPr lang="en-IN" dirty="0">
              <a:latin typeface="Lucida Calligraphy" pitchFamily="66" charset="0"/>
            </a:endParaRPr>
          </a:p>
        </p:txBody>
      </p:sp>
    </p:spTree>
    <p:extLst>
      <p:ext uri="{BB962C8B-B14F-4D97-AF65-F5344CB8AC3E}">
        <p14:creationId xmlns:p14="http://schemas.microsoft.com/office/powerpoint/2010/main" val="835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013176"/>
            <a:ext cx="8041440" cy="144267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Burial </a:t>
            </a:r>
            <a:r>
              <a:rPr lang="en-I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Customs</a:t>
            </a: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Content Placeholder 3" descr="Url-5-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488832" cy="4824536"/>
          </a:xfrm>
          <a:prstGeom prst="rect">
            <a:avLst/>
          </a:prstGeom>
          <a:ln>
            <a:noFill/>
          </a:ln>
          <a:effectLst>
            <a:softEdge rad="112500"/>
          </a:effectLst>
        </p:spPr>
      </p:pic>
    </p:spTree>
    <p:extLst>
      <p:ext uri="{BB962C8B-B14F-4D97-AF65-F5344CB8AC3E}">
        <p14:creationId xmlns:p14="http://schemas.microsoft.com/office/powerpoint/2010/main" val="5694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They would often sell their own children into slavery.</a:t>
            </a:r>
            <a:br>
              <a:rPr lang="en-IN"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endParaRPr lang="en-IN"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 name="Content Placeholder 3" descr="Url-6-2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488831" cy="4536504"/>
          </a:xfrm>
          <a:prstGeom prst="rect">
            <a:avLst/>
          </a:prstGeom>
          <a:ln>
            <a:noFill/>
          </a:ln>
          <a:effectLst>
            <a:softEdge rad="112500"/>
          </a:effectLst>
        </p:spPr>
      </p:pic>
    </p:spTree>
    <p:extLst>
      <p:ext uri="{BB962C8B-B14F-4D97-AF65-F5344CB8AC3E}">
        <p14:creationId xmlns:p14="http://schemas.microsoft.com/office/powerpoint/2010/main" val="34510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36912"/>
            <a:ext cx="8041440" cy="1442674"/>
          </a:xfrm>
        </p:spPr>
        <p:txBody>
          <a:bodyPr/>
          <a:lstStyle/>
          <a:p>
            <a:pPr algn="r"/>
            <a:r>
              <a:rPr lang="en-IN"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Fact: </a:t>
            </a: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Aztec men</a:t>
            </a:r>
            <a:b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IN"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were </a:t>
            </a: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allowed </a:t>
            </a:r>
            <a:b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to </a:t>
            </a:r>
            <a:r>
              <a:rPr lang="en-IN"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practice </a:t>
            </a: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IN"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polygamy</a:t>
            </a:r>
            <a:r>
              <a:rPr lang="en-IN"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br>
              <a:rPr lang="en-IN"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IN"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Content Placeholder 3" descr="Url-7-1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4248472" cy="5976664"/>
          </a:xfrm>
          <a:prstGeom prst="rect">
            <a:avLst/>
          </a:prstGeom>
          <a:noFill/>
          <a:ln>
            <a:noFill/>
          </a:ln>
        </p:spPr>
      </p:pic>
    </p:spTree>
    <p:extLst>
      <p:ext uri="{BB962C8B-B14F-4D97-AF65-F5344CB8AC3E}">
        <p14:creationId xmlns:p14="http://schemas.microsoft.com/office/powerpoint/2010/main" val="9136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25144"/>
            <a:ext cx="8041440" cy="1442674"/>
          </a:xfrm>
        </p:spPr>
        <p:txBody>
          <a:bodyPr/>
          <a:lstStyle/>
          <a:p>
            <a:r>
              <a:rPr lang="en-I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Aztecs had a unique system for slavery.</a:t>
            </a:r>
          </a:p>
        </p:txBody>
      </p:sp>
      <p:pic>
        <p:nvPicPr>
          <p:cNvPr id="4" name="Content Placeholder 3" descr="Url-9-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6120680" cy="4824536"/>
          </a:xfrm>
          <a:prstGeom prst="rect">
            <a:avLst/>
          </a:prstGeom>
          <a:noFill/>
          <a:ln>
            <a:noFill/>
          </a:ln>
        </p:spPr>
      </p:pic>
    </p:spTree>
    <p:extLst>
      <p:ext uri="{BB962C8B-B14F-4D97-AF65-F5344CB8AC3E}">
        <p14:creationId xmlns:p14="http://schemas.microsoft.com/office/powerpoint/2010/main" val="6365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Some historians believe the sacrifices and cannibalism may have been due to a protein deficiency.</a:t>
            </a:r>
            <a:br>
              <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Content Placeholder 3" descr="Url-8-1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177442" cy="4559002"/>
          </a:xfrm>
          <a:prstGeom prst="rect">
            <a:avLst/>
          </a:prstGeom>
          <a:ln>
            <a:noFill/>
          </a:ln>
          <a:effectLst>
            <a:softEdge rad="112500"/>
          </a:effectLst>
        </p:spPr>
      </p:pic>
    </p:spTree>
    <p:extLst>
      <p:ext uri="{BB962C8B-B14F-4D97-AF65-F5344CB8AC3E}">
        <p14:creationId xmlns:p14="http://schemas.microsoft.com/office/powerpoint/2010/main" val="15270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268760"/>
            <a:ext cx="2190750" cy="2085975"/>
          </a:xfrm>
          <a:prstGeom prst="rect">
            <a:avLst/>
          </a:prstGeom>
        </p:spPr>
      </p:pic>
      <p:pic>
        <p:nvPicPr>
          <p:cNvPr id="5" name="Picture 4" descr="C:\Users\vidhi.maheshwari\Desktop\aztecskirt.jpg"/>
          <p:cNvPicPr/>
          <p:nvPr/>
        </p:nvPicPr>
        <p:blipFill>
          <a:blip r:embed="rId3">
            <a:extLst>
              <a:ext uri="{28A0092B-C50C-407E-A947-70E740481C1C}">
                <a14:useLocalDpi xmlns:a14="http://schemas.microsoft.com/office/drawing/2010/main" val="0"/>
              </a:ext>
            </a:extLst>
          </a:blip>
          <a:srcRect/>
          <a:stretch>
            <a:fillRect/>
          </a:stretch>
        </p:blipFill>
        <p:spPr bwMode="auto">
          <a:xfrm>
            <a:off x="34427" y="3573016"/>
            <a:ext cx="2769096" cy="2553072"/>
          </a:xfrm>
          <a:prstGeom prst="rect">
            <a:avLst/>
          </a:prstGeom>
          <a:noFill/>
          <a:ln>
            <a:noFill/>
          </a:ln>
        </p:spPr>
      </p:pic>
      <p:pic>
        <p:nvPicPr>
          <p:cNvPr id="6" name="Picture 5" descr="C:\Users\vidhi.maheshwari\Desktop\aztec nails.jpg"/>
          <p:cNvPicPr/>
          <p:nvPr/>
        </p:nvPicPr>
        <p:blipFill>
          <a:blip r:embed="rId4">
            <a:extLst>
              <a:ext uri="{28A0092B-C50C-407E-A947-70E740481C1C}">
                <a14:useLocalDpi xmlns:a14="http://schemas.microsoft.com/office/drawing/2010/main" val="0"/>
              </a:ext>
            </a:extLst>
          </a:blip>
          <a:srcRect/>
          <a:stretch>
            <a:fillRect/>
          </a:stretch>
        </p:blipFill>
        <p:spPr bwMode="auto">
          <a:xfrm>
            <a:off x="2803522" y="4849552"/>
            <a:ext cx="2416549" cy="1757582"/>
          </a:xfrm>
          <a:prstGeom prst="rect">
            <a:avLst/>
          </a:prstGeom>
          <a:ln>
            <a:noFill/>
          </a:ln>
          <a:effectLst>
            <a:softEdge rad="112500"/>
          </a:effectLst>
        </p:spPr>
      </p:pic>
      <p:sp>
        <p:nvSpPr>
          <p:cNvPr id="3" name="Content Placeholder 2"/>
          <p:cNvSpPr>
            <a:spLocks noGrp="1"/>
          </p:cNvSpPr>
          <p:nvPr>
            <p:ph idx="1"/>
          </p:nvPr>
        </p:nvSpPr>
        <p:spPr>
          <a:xfrm>
            <a:off x="827584" y="533735"/>
            <a:ext cx="7467600" cy="5225021"/>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The Aztecs were the most prominent </a:t>
            </a:r>
          </a:p>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civilization in the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Meso</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-Americas. </a:t>
            </a: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a:p>
            <a:pPr marL="0" indent="0">
              <a:buNone/>
            </a:pP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They originated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from Mexico </a:t>
            </a:r>
            <a:endPar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and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their cultural patterns just like </a:t>
            </a:r>
            <a:endPar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what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we see with Aboriginal </a:t>
            </a:r>
            <a:endPar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Communities in Australia</a:t>
            </a:r>
          </a:p>
          <a:p>
            <a:pPr marL="0" indent="0">
              <a:buNone/>
            </a:pPr>
            <a:endPar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lgn="r">
              <a:buNone/>
            </a:pP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As you will see</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it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primarily </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consists </a:t>
            </a:r>
          </a:p>
          <a:p>
            <a:pPr marL="0" indent="0" algn="r">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of zigzag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lines which are then modified to </a:t>
            </a:r>
            <a:endPar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lgn="r">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come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up with varying patterns.</a:t>
            </a:r>
          </a:p>
          <a:p>
            <a:pPr marL="0" indent="0">
              <a:buNone/>
            </a:pP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6055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869160"/>
            <a:ext cx="8041440" cy="144267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Aztec Empire: 1300’s-1521 </a:t>
            </a:r>
            <a:r>
              <a:rPr lang="e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
            </a:r>
            <a:br>
              <a:rPr lang="e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br>
            <a:r>
              <a:rPr lang="e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(Time of Spanish conquest)</a:t>
            </a:r>
            <a:endParaRPr lang="en-I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pic>
        <p:nvPicPr>
          <p:cNvPr id="6" name="Content Placeholder 5" descr="http://upload.wikimedia.org/wikipedia/commons/2/22/Aztec_Empire_c_15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560840" cy="4536504"/>
          </a:xfrm>
          <a:prstGeom prst="rect">
            <a:avLst/>
          </a:prstGeom>
          <a:ln>
            <a:noFill/>
          </a:ln>
          <a:effectLst>
            <a:softEdge rad="112500"/>
          </a:effectLst>
        </p:spPr>
      </p:pic>
    </p:spTree>
    <p:extLst>
      <p:ext uri="{BB962C8B-B14F-4D97-AF65-F5344CB8AC3E}">
        <p14:creationId xmlns:p14="http://schemas.microsoft.com/office/powerpoint/2010/main" val="155878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476672"/>
            <a:ext cx="7467600" cy="5369037"/>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They Lived in Central Mexico in the city of Tenochtitlan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(what is now Mexico City). </a:t>
            </a: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They spoke in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Nahuatl</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and their natural diet consisted of</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Maize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(corn), tomato, avocado, beans, squash, amaranth, </a:t>
            </a:r>
            <a:r>
              <a:rPr lang="en-IN"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spirolina</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t>
            </a:r>
            <a:r>
              <a:rPr lang="en-IN"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Nopal</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(cactus), Sage, </a:t>
            </a:r>
          </a:p>
          <a:p>
            <a:pPr marL="0" indent="0">
              <a:buNone/>
            </a:pP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Chili, Fish, Fowl, and other animals, </a:t>
            </a:r>
            <a:r>
              <a:rPr lang="en-IN"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atole</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 type of porridge made from maize), tortillas,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tamales.</a:t>
            </a:r>
          </a:p>
          <a:p>
            <a:pPr marL="0" indent="0">
              <a:buNone/>
            </a:pP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Their main mode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of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subsistence was Hunting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and agriculture </a:t>
            </a: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*chocolate was only for royals and nobility </a:t>
            </a:r>
          </a:p>
          <a:p>
            <a:pPr marL="0" indent="0">
              <a:buNone/>
            </a:pP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627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rPr>
              <a:t>Aztec Religion</a:t>
            </a:r>
            <a:endParaRPr lang="en-IN"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endParaRPr>
          </a:p>
        </p:txBody>
      </p:sp>
      <p:sp>
        <p:nvSpPr>
          <p:cNvPr id="3" name="Content Placeholder 2"/>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 Aztecs had a very intricate religion and spirituality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that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involved the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honouring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of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many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aspects of nature</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t>
            </a:r>
          </a:p>
          <a:p>
            <a:pPr marL="0" indent="0">
              <a:buNone/>
            </a:pP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concept of hell arrived with the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Europeans</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They were forced to adopt the Catholic religion of the Spaniards yet they secretly </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maintained </a:t>
            </a:r>
            <a:r>
              <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many of their own ancient practices within the traditional aspects of Catholicism. </a:t>
            </a:r>
          </a:p>
          <a:p>
            <a:pPr marL="0" indent="0">
              <a:buNone/>
            </a:pP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620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rPr>
              <a:t>Science and Writing</a:t>
            </a:r>
            <a:endParaRPr lang="en-IN"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endParaRPr>
          </a:p>
        </p:txBody>
      </p:sp>
      <p:sp>
        <p:nvSpPr>
          <p:cNvPr id="3" name="Content Placeholder 2"/>
          <p:cNvSpPr>
            <a:spLocks noGrp="1"/>
          </p:cNvSpPr>
          <p:nvPr>
            <p:ph idx="1"/>
          </p:nvPr>
        </p:nvSpPr>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 Aztecs had two accurate calendars – </a:t>
            </a:r>
            <a:r>
              <a:rPr lang="en-IN"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Tonalpohualli</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(sacred almanac), </a:t>
            </a:r>
            <a:r>
              <a:rPr lang="en-IN"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Xiuhpohualli</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(“counting of the </a:t>
            </a:r>
            <a:r>
              <a:rPr lang="en-IN"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years”calendar</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 365-day solar count). The foundations of </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astronomy</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math, engineering, chemistry, and botany were among the sciences that were </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taught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and </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studied in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 schools and universities of Tenochtitlan</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t>
            </a:r>
          </a:p>
          <a:p>
            <a:pPr marL="0" indent="0">
              <a:buNone/>
            </a:pPr>
            <a:endPar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endPar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a:p>
            <a:pPr marL="0" indent="0">
              <a:buNone/>
            </a:pP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The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Aztecs did have a written language, they used a system of pictures, icons, and </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glyphs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to record events and history. These picture books are called codices (</a:t>
            </a:r>
            <a:r>
              <a:rPr lang="en-IN"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Amoxtli</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in the </a:t>
            </a:r>
            <a:r>
              <a:rPr lang="en-IN" sz="2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Nahuatl</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t>
            </a:r>
            <a:r>
              <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language). </a:t>
            </a:r>
            <a:r>
              <a:rPr lang="en-I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 </a:t>
            </a:r>
            <a:endParaRPr lang="en-I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p:txBody>
      </p:sp>
    </p:spTree>
    <p:extLst>
      <p:ext uri="{BB962C8B-B14F-4D97-AF65-F5344CB8AC3E}">
        <p14:creationId xmlns:p14="http://schemas.microsoft.com/office/powerpoint/2010/main" val="6039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01208"/>
            <a:ext cx="8041440" cy="1442674"/>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I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Fact: The Aztecs played sports and were a very artistic people.</a:t>
            </a:r>
            <a:r>
              <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I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Content Placeholder 4" descr="Url-8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6939517" cy="4720878"/>
          </a:xfrm>
          <a:prstGeom prst="rect">
            <a:avLst/>
          </a:prstGeom>
          <a:ln>
            <a:noFill/>
          </a:ln>
          <a:effectLst>
            <a:softEdge rad="112500"/>
          </a:effectLst>
        </p:spPr>
      </p:pic>
    </p:spTree>
    <p:extLst>
      <p:ext uri="{BB962C8B-B14F-4D97-AF65-F5344CB8AC3E}">
        <p14:creationId xmlns:p14="http://schemas.microsoft.com/office/powerpoint/2010/main" val="42363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941168"/>
            <a:ext cx="8041440" cy="1442674"/>
          </a:xfrm>
        </p:spPr>
        <p:txBody>
          <a:bodyPr/>
          <a:lstStyle/>
          <a:p>
            <a:r>
              <a:rPr lang="en-IN"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Aztecs had mandatory schools separated between boys and girls.</a:t>
            </a:r>
          </a:p>
        </p:txBody>
      </p:sp>
      <p:pic>
        <p:nvPicPr>
          <p:cNvPr id="4" name="Content Placeholder 3" descr="Url-1-6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6912768" cy="4392488"/>
          </a:xfrm>
          <a:prstGeom prst="rect">
            <a:avLst/>
          </a:prstGeom>
          <a:ln>
            <a:noFill/>
          </a:ln>
          <a:effectLst>
            <a:softEdge rad="112500"/>
          </a:effectLst>
        </p:spPr>
      </p:pic>
    </p:spTree>
    <p:extLst>
      <p:ext uri="{BB962C8B-B14F-4D97-AF65-F5344CB8AC3E}">
        <p14:creationId xmlns:p14="http://schemas.microsoft.com/office/powerpoint/2010/main" val="13275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041440" cy="1442674"/>
          </a:xfrm>
        </p:spPr>
        <p:txBody>
          <a:bodyPr/>
          <a:lstStyle/>
          <a:p>
            <a:r>
              <a:rPr lang="en-I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 can be easily said that if not for the smallpox contracted from the Europeans that wiped out so many of them, especially their leaders, that it is extremely unlikely they would have fallen to the Spanish. </a:t>
            </a:r>
          </a:p>
        </p:txBody>
      </p:sp>
      <p:pic>
        <p:nvPicPr>
          <p:cNvPr id="4" name="Content Placeholder 3" descr="Aztec"/>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825401"/>
            <a:ext cx="7467600" cy="2377186"/>
          </a:xfrm>
          <a:prstGeom prst="rect">
            <a:avLst/>
          </a:prstGeom>
          <a:ln>
            <a:noFill/>
          </a:ln>
          <a:effectLst>
            <a:softEdge rad="112500"/>
          </a:effectLst>
        </p:spPr>
      </p:pic>
    </p:spTree>
    <p:extLst>
      <p:ext uri="{BB962C8B-B14F-4D97-AF65-F5344CB8AC3E}">
        <p14:creationId xmlns:p14="http://schemas.microsoft.com/office/powerpoint/2010/main" val="37480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34" y="242600"/>
            <a:ext cx="8041440" cy="1442674"/>
          </a:xfrm>
        </p:spPr>
        <p:txBody>
          <a:bodyPr/>
          <a:lstStyle/>
          <a:p>
            <a:r>
              <a:rPr lang="en-I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t>
            </a:r>
            <a:r>
              <a:rPr lang="en-I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 </a:t>
            </a:r>
            <a:r>
              <a:rPr lang="en-IN"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Aztecs themselves actually referred to themselves </a:t>
            </a:r>
            <a:r>
              <a:rPr lang="en-I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 </a:t>
            </a:r>
            <a:r>
              <a:rPr lang="en-IN" sz="4400" b="1" u="sng" dirty="0" err="1" smtClean="0">
                <a:ln w="10541" cmpd="sng">
                  <a:solidFill>
                    <a:schemeClr val="accent1">
                      <a:shade val="88000"/>
                      <a:satMod val="110000"/>
                    </a:schemeClr>
                  </a:solidFill>
                  <a:prstDash val="solid"/>
                </a:ln>
                <a:solidFill>
                  <a:srgbClr val="00B050"/>
                </a:solidFill>
                <a:hlinkClick r:id="rId2"/>
              </a:rPr>
              <a:t>Mexica</a:t>
            </a:r>
            <a:endParaRPr lang="en-IN" sz="4400" b="1" dirty="0">
              <a:ln w="10541" cmpd="sng">
                <a:solidFill>
                  <a:schemeClr val="accent1">
                    <a:shade val="88000"/>
                    <a:satMod val="110000"/>
                  </a:schemeClr>
                </a:solidFill>
                <a:prstDash val="solid"/>
              </a:ln>
              <a:solidFill>
                <a:srgbClr val="00B050"/>
              </a:solidFill>
            </a:endParaRPr>
          </a:p>
        </p:txBody>
      </p:sp>
      <p:pic>
        <p:nvPicPr>
          <p:cNvPr id="4" name="Content Placeholder 3" descr="Url-2-5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704856" cy="4126954"/>
          </a:xfrm>
          <a:prstGeom prst="rect">
            <a:avLst/>
          </a:prstGeom>
          <a:ln>
            <a:noFill/>
          </a:ln>
          <a:effectLst>
            <a:softEdge rad="112500"/>
          </a:effectLst>
        </p:spPr>
      </p:pic>
    </p:spTree>
    <p:extLst>
      <p:ext uri="{BB962C8B-B14F-4D97-AF65-F5344CB8AC3E}">
        <p14:creationId xmlns:p14="http://schemas.microsoft.com/office/powerpoint/2010/main" val="33991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594</TotalTime>
  <Words>424</Words>
  <Application>Microsoft Office PowerPoint</Application>
  <PresentationFormat>On-screen Show (4:3)</PresentationFormat>
  <Paragraphs>43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Sketchbook</vt:lpstr>
      <vt:lpstr>The Aztecs</vt:lpstr>
      <vt:lpstr>Aztec Empire: 1300’s-1521  (Time of Spanish conquest)</vt:lpstr>
      <vt:lpstr>PowerPoint Presentation</vt:lpstr>
      <vt:lpstr>Aztec Religion</vt:lpstr>
      <vt:lpstr>Science and Writing</vt:lpstr>
      <vt:lpstr>Fact: The Aztecs played sports and were a very artistic people. </vt:lpstr>
      <vt:lpstr>The Aztecs had mandatory schools separated between boys and girls.</vt:lpstr>
      <vt:lpstr>It can be easily said that if not for the smallpox contracted from the Europeans that wiped out so many of them, especially their leaders, that it is extremely unlikely they would have fallen to the Spanish. </vt:lpstr>
      <vt:lpstr>The Aztecs themselves actually referred to themselves as Mexica</vt:lpstr>
      <vt:lpstr>Burial Customs</vt:lpstr>
      <vt:lpstr>They would often sell their own children into slavery. </vt:lpstr>
      <vt:lpstr>Fact:  Aztec men  were  allowed  to practice  polygamy. </vt:lpstr>
      <vt:lpstr>The Aztecs had a unique system for slavery.</vt:lpstr>
      <vt:lpstr>Some historians believe the sacrifices and cannibalism may have been due to a protein deficiency.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Aztecs</dc:title>
  <dc:creator>Parnika Kejriwal</dc:creator>
  <cp:lastModifiedBy>Parnika Kejriwal</cp:lastModifiedBy>
  <cp:revision>11</cp:revision>
  <dcterms:created xsi:type="dcterms:W3CDTF">2013-10-16T03:16:35Z</dcterms:created>
  <dcterms:modified xsi:type="dcterms:W3CDTF">2013-10-17T03:05:02Z</dcterms:modified>
</cp:coreProperties>
</file>